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3"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2" autoAdjust="0"/>
    <p:restoredTop sz="90544" autoAdjust="0"/>
  </p:normalViewPr>
  <p:slideViewPr>
    <p:cSldViewPr snapToGrid="0">
      <p:cViewPr varScale="1">
        <p:scale>
          <a:sx n="115" d="100"/>
          <a:sy n="115" d="100"/>
        </p:scale>
        <p:origin x="56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42553" y="1828800"/>
            <a:ext cx="8062623" cy="2606483"/>
          </a:xfrm>
          <a:prstGeom prst="rect">
            <a:avLst/>
          </a:prstGeom>
        </p:spPr>
        <p:txBody>
          <a:bodyPr wrap="square">
            <a:spAutoFit/>
          </a:bodyPr>
          <a:lstStyle/>
          <a:p>
            <a:pPr algn="ctr">
              <a:lnSpc>
                <a:spcPct val="107000"/>
              </a:lnSpc>
              <a:spcAft>
                <a:spcPts val="800"/>
              </a:spcAft>
            </a:pPr>
            <a:r>
              <a:rPr lang="en-US" sz="4000" b="1" dirty="0">
                <a:solidFill>
                  <a:srgbClr val="0070C0"/>
                </a:solidFill>
                <a:latin typeface="Times New Roman" panose="02020603050405020304" pitchFamily="18" charset="0"/>
                <a:cs typeface="Times New Roman" panose="02020603050405020304" pitchFamily="18" charset="0"/>
              </a:rPr>
              <a:t>THỨC TỈNH TIỀM NĂNG TỰ CHỮA BỆNH CỦA CƠ THỂ</a:t>
            </a:r>
          </a:p>
          <a:p>
            <a:pPr algn="ctr">
              <a:lnSpc>
                <a:spcPct val="107000"/>
              </a:lnSpc>
              <a:spcAft>
                <a:spcPts val="800"/>
              </a:spcAft>
            </a:pPr>
            <a:r>
              <a:rPr lang="en-US" b="1" dirty="0">
                <a:solidFill>
                  <a:srgbClr val="FF0000"/>
                </a:solidFill>
                <a:latin typeface="Times New Roman" panose="02020603050405020304" pitchFamily="18" charset="0"/>
                <a:cs typeface="Times New Roman" panose="02020603050405020304" pitchFamily="18" charset="0"/>
              </a:rPr>
              <a:t>(CHIA SẺ KINH NGHIỆM GẦN 40 NĂM KHÔNG DÙNG THUỐC)</a:t>
            </a:r>
          </a:p>
          <a:p>
            <a:pPr marL="3200400" indent="457200" algn="ctr">
              <a:lnSpc>
                <a:spcPct val="107000"/>
              </a:lnSpc>
              <a:spcAft>
                <a:spcPts val="800"/>
              </a:spcAft>
            </a:pPr>
            <a:endParaRPr lang="en-US" b="1" dirty="0">
              <a:latin typeface="Times New Roman" panose="02020603050405020304" pitchFamily="18" charset="0"/>
              <a:cs typeface="Times New Roman" panose="02020603050405020304" pitchFamily="18" charset="0"/>
            </a:endParaRPr>
          </a:p>
          <a:p>
            <a:pPr marL="3200400" indent="457200" algn="ctr">
              <a:lnSpc>
                <a:spcPct val="107000"/>
              </a:lnSpc>
              <a:spcAft>
                <a:spcPts val="800"/>
              </a:spcAft>
            </a:pPr>
            <a:r>
              <a:rPr lang="vi-VN" b="1" dirty="0">
                <a:solidFill>
                  <a:srgbClr val="00B050"/>
                </a:solidFill>
                <a:latin typeface="Times New Roman" panose="02020603050405020304" pitchFamily="18" charset="0"/>
                <a:cs typeface="Times New Roman" panose="02020603050405020304" pitchFamily="18" charset="0"/>
              </a:rPr>
              <a:t>B</a:t>
            </a:r>
            <a:r>
              <a:rPr lang="en-US" b="1" dirty="0">
                <a:solidFill>
                  <a:srgbClr val="00B050"/>
                </a:solidFill>
                <a:latin typeface="Times New Roman" panose="02020603050405020304" pitchFamily="18" charset="0"/>
                <a:cs typeface="Times New Roman" panose="02020603050405020304" pitchFamily="18" charset="0"/>
              </a:rPr>
              <a:t>S. </a:t>
            </a:r>
            <a:r>
              <a:rPr lang="vi-VN" b="1" dirty="0">
                <a:solidFill>
                  <a:srgbClr val="00B050"/>
                </a:solidFill>
                <a:latin typeface="Times New Roman" panose="02020603050405020304" pitchFamily="18" charset="0"/>
                <a:cs typeface="Times New Roman" panose="02020603050405020304" pitchFamily="18" charset="0"/>
              </a:rPr>
              <a:t>Phạm Đức Thành Dũng</a:t>
            </a:r>
            <a:endParaRPr lang="en-US"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145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895" y="302149"/>
            <a:ext cx="9157253" cy="5632311"/>
          </a:xfrm>
          <a:prstGeom prst="rect">
            <a:avLst/>
          </a:prstGeom>
        </p:spPr>
        <p:txBody>
          <a:bodyPr wrap="square">
            <a:spAutoFit/>
          </a:bodyPr>
          <a:lstStyle/>
          <a:p>
            <a:pPr algn="just"/>
            <a:r>
              <a:rPr lang="vi-VN" sz="2400" b="1" i="1" dirty="0">
                <a:latin typeface="Times New Roman" panose="02020603050405020304" pitchFamily="18" charset="0"/>
                <a:cs typeface="Times New Roman" panose="02020603050405020304" pitchFamily="18" charset="0"/>
              </a:rPr>
              <a:t>4.Những quan sát trải nghiệm thực tế:</a:t>
            </a:r>
          </a:p>
          <a:p>
            <a:pPr algn="just"/>
            <a:r>
              <a:rPr lang="vi-VN" sz="2400" i="1" dirty="0">
                <a:latin typeface="Times New Roman" panose="02020603050405020304" pitchFamily="18" charset="0"/>
                <a:cs typeface="Times New Roman" panose="02020603050405020304" pitchFamily="18" charset="0"/>
              </a:rPr>
              <a:t>4.1.Đời sống quân ngũ bản thân trải ngh</a:t>
            </a:r>
            <a:r>
              <a:rPr lang="vi-VN" sz="2400" dirty="0">
                <a:latin typeface="Times New Roman" panose="02020603050405020304" pitchFamily="18" charset="0"/>
                <a:cs typeface="Times New Roman" panose="02020603050405020304" pitchFamily="18" charset="0"/>
              </a:rPr>
              <a:t>iệm: ăn uống quá thiếu đói, huấn luyện quá căng thẳng, không có một giấc ngủ ngon trọn vẹn, không được uống nước đun sôi, tắm giặt nấu nướng đều ở 1 cái giếng, không đủ ấm... suốt gần 3 tháng quân trường hơn 2 ngàn người lính chúng tôi (12 đại đội, mỗi đại đội khoảng gần 200 người) chẳng hề ốm đau gì cả, không ai suy dinh dưỡng, ngược lại khi kết thúc khóa huấn luyện đa phần tăng cân, mạnh khỏe và rắn rỏi hồng hào hẳn lên (?) Đặc biệt, thời gian là cầu thủ bóng đá của tỉnh, hẳn là thể lực đỉnh cao, nhịp tim của tôi từ 58 đến 60 lần/phút, dung tích sống là 5 lít (người bình thường 3 đến 3,5 lít. Thật bất ngờ, sau gần 3 tháng quân trường, dung tích sống tăng lên gần 6 lít (đo bằng ống ti-dô, thau nước và can nước tự khắc vạch dung tích), còn nhịp tim giảm xuống còn 44 lần/phút. Nhịp tim như vậy thường chỉ có ở những vận động viên quốc tế về môn Ma-ra-tông hoặc môn bơi lội đường dài mà thôi (!) </a:t>
            </a:r>
          </a:p>
        </p:txBody>
      </p:sp>
    </p:spTree>
    <p:extLst>
      <p:ext uri="{BB962C8B-B14F-4D97-AF65-F5344CB8AC3E}">
        <p14:creationId xmlns:p14="http://schemas.microsoft.com/office/powerpoint/2010/main" val="337931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758" y="0"/>
            <a:ext cx="9462052" cy="6740307"/>
          </a:xfrm>
          <a:prstGeom prst="rect">
            <a:avLst/>
          </a:prstGeom>
        </p:spPr>
        <p:txBody>
          <a:bodyPr wrap="square">
            <a:spAutoFit/>
          </a:bodyPr>
          <a:lstStyle/>
          <a:p>
            <a:pPr algn="just"/>
            <a:r>
              <a:rPr lang="vi-VN" sz="2400" i="1" dirty="0">
                <a:latin typeface="Times New Roman" panose="02020603050405020304" pitchFamily="18" charset="0"/>
                <a:cs typeface="Times New Roman" panose="02020603050405020304" pitchFamily="18" charset="0"/>
              </a:rPr>
              <a:t>4.2.Một số hình ảnh mục kích được</a:t>
            </a:r>
          </a:p>
          <a:p>
            <a:pPr algn="just"/>
            <a:r>
              <a:rPr lang="vi-VN" sz="2400" dirty="0">
                <a:latin typeface="Times New Roman" panose="02020603050405020304" pitchFamily="18" charset="0"/>
                <a:cs typeface="Times New Roman" panose="02020603050405020304" pitchFamily="18" charset="0"/>
              </a:rPr>
              <a:t>-Bầu, giác, chích lễ, đánh gió... bao nhiêu cách để điều trị bệnh, gọi lên một tính tổng thể của cơ thể</a:t>
            </a:r>
          </a:p>
          <a:p>
            <a:pPr algn="just"/>
            <a:r>
              <a:rPr lang="vi-VN" sz="2400" dirty="0">
                <a:latin typeface="Times New Roman" panose="02020603050405020304" pitchFamily="18" charset="0"/>
                <a:cs typeface="Times New Roman" panose="02020603050405020304" pitchFamily="18" charset="0"/>
              </a:rPr>
              <a:t>-Nồi khoai xông của bà nông dân, nồi lá cây xông của chị ngư dân...</a:t>
            </a:r>
          </a:p>
          <a:p>
            <a:pPr algn="just"/>
            <a:r>
              <a:rPr lang="vi-VN" sz="2400" dirty="0">
                <a:latin typeface="Times New Roman" panose="02020603050405020304" pitchFamily="18" charset="0"/>
                <a:cs typeface="Times New Roman" panose="02020603050405020304" pitchFamily="18" charset="0"/>
              </a:rPr>
              <a:t>-Bao nhiêu loại lá cây mà đời lính sử dụng...; </a:t>
            </a:r>
          </a:p>
          <a:p>
            <a:pPr algn="just"/>
            <a:r>
              <a:rPr lang="vi-VN" sz="2400" dirty="0">
                <a:latin typeface="Times New Roman" panose="02020603050405020304" pitchFamily="18" charset="0"/>
                <a:cs typeface="Times New Roman" panose="02020603050405020304" pitchFamily="18" charset="0"/>
              </a:rPr>
              <a:t>-Đôi khi chơi ngông, uống cả chai rượu và nhai tỏi sống loại trừ ngay bệnh cúm...</a:t>
            </a:r>
          </a:p>
          <a:p>
            <a:pPr algn="just"/>
            <a:r>
              <a:rPr lang="vi-VN" sz="2400" dirty="0">
                <a:latin typeface="Times New Roman" panose="02020603050405020304" pitchFamily="18" charset="0"/>
                <a:cs typeface="Times New Roman" panose="02020603050405020304" pitchFamily="18" charset="0"/>
              </a:rPr>
              <a:t>-Trước đây, chúng tôi tiếp cận được với rất nhiều người nông dân có sức khỏe tuyệt vời. có thể gánh đến 150 kg lúa đi băng băng qua những ruộng nước ngập bùn quá mắt cá chân; trong đó có nhiều người gầy đét khoảng 50 kg có thể gánh dễ dàng tôi và một người bạn tương đương khối lượng (khoảng 65kg/mỗi người) đi như không. Bây giờ, khi đời sống đã cao, điều kiện vật chất đầy đủ, con người không còn “lăn” đều đặn tích cực như xưa nên không còn những người có sức khỏe như thời chúng tôi tiếp xúc…</a:t>
            </a:r>
          </a:p>
          <a:p>
            <a:pPr algn="just"/>
            <a:r>
              <a:rPr lang="vi-VN" sz="2400" dirty="0">
                <a:latin typeface="Times New Roman" panose="02020603050405020304" pitchFamily="18" charset="0"/>
                <a:cs typeface="Times New Roman" panose="02020603050405020304" pitchFamily="18" charset="0"/>
              </a:rPr>
              <a:t>-Đặc biệt, ở 1 ngôi làng rèn truyền thống, nhiều bà trên 80 tuổi vẫn quai búa rầm rầm làm các sản phẩm rèn… Cái vận động tích cực để chống lại những điều kiện bất lợi của thiên nhiên, của xã hội, đặc biệt là sự thiếu hụt trong điều kiện kinh tế, ăn ở ngủ nghỉ</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34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221" y="88450"/>
            <a:ext cx="10241280" cy="7109639"/>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-Ở làng An Dương chúng tôi cũng từng chứng kiến những hình ảnh như vậy. Hơn 30 năm trước chúng tôi về giúp khám chữa bệnh cho người dân, mục kích nhiều hình ảnh thật trái khoáy: gánh xoay một chiếc ghe thuyền lên bờ, một đầu là một ông già (chừng 60 tuổi), đầu kia là ba bốn thanh niên (hai ba mươi)… Hơn nữa, bệnh tật cũng đã nhiều lên, sức khỏe con người đi xuống rõ rệt. Té ra, từ khi người dân miền biển này có nhiều tiền nước ngoài gửi về, đời sống quá sung sướng, con người đã bắt đầu ì ạch, không còn vận động tích cực nữa, con người suy giảm về cả thể chất cả tinh thần...</a:t>
            </a:r>
          </a:p>
          <a:p>
            <a:pPr algn="just"/>
            <a:r>
              <a:rPr lang="vi-VN" sz="2400" dirty="0">
                <a:latin typeface="Times New Roman" panose="02020603050405020304" pitchFamily="18" charset="0"/>
                <a:cs typeface="Times New Roman" panose="02020603050405020304" pitchFamily="18" charset="0"/>
              </a:rPr>
              <a:t>-Năm 1999, chúng tôi có dịp sang Nhật Bản hội thảo, được rong chơi nhiều nơi, từ Oshaka, Tokyo, Kyoto, Nara…  Con người Nhật Bản có lẽ sống tích cực nhất trên thế giới, cuộc sống họ như đã được lập trình từng giây từng phút, và có vẻ như tất cả đều tự nguyện hiến dâng từng phút giây cũng như mồ hôi xương máu của bản thân cho sự phát triển của đất nước. Mỗi ngày, một người Nhật trung bình phải đi bộ khoảng năm bảy cây số. Tuổi thọ của họ cao nhất thế giới hiện nay (nữ là hơn 87 tuổi, nam hơn 84 tuổi), nghiên cứu điều này, nhiều người quan tâm đến thức ăn, khí hậu… của họ, song chúng tôi dám chắc nhân tố quyết định tuổi thọ của họ là tính tích cực như một hòn đá lăn liên tu bất đoạn trong cuộc sống thường ngày, tức thuốc ở “đoạn đường đến quãng trường chứ không phải ở quả táo!” </a:t>
            </a:r>
          </a:p>
          <a:p>
            <a:pPr algn="just"/>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038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655" y="1534633"/>
            <a:ext cx="9157252" cy="3416320"/>
          </a:xfrm>
          <a:prstGeom prst="rect">
            <a:avLst/>
          </a:prstGeom>
        </p:spPr>
        <p:txBody>
          <a:bodyPr wrap="square">
            <a:spAutoFit/>
          </a:bodyPr>
          <a:lstStyle/>
          <a:p>
            <a:pPr algn="just"/>
            <a:r>
              <a:rPr lang="vi-VN" sz="2400" b="1" dirty="0">
                <a:latin typeface="Times New Roman" panose="02020603050405020304" pitchFamily="18" charset="0"/>
                <a:cs typeface="Times New Roman" panose="02020603050405020304" pitchFamily="18" charset="0"/>
              </a:rPr>
              <a:t>II.Những phương pháp không dùng thuốc mà bản thân đã thực hiện: </a:t>
            </a:r>
          </a:p>
          <a:p>
            <a:pPr algn="just"/>
            <a:r>
              <a:rPr lang="vi-VN" sz="2400" b="1" i="1" dirty="0">
                <a:latin typeface="Times New Roman" panose="02020603050405020304" pitchFamily="18" charset="0"/>
                <a:cs typeface="Times New Roman" panose="02020603050405020304" pitchFamily="18" charset="0"/>
              </a:rPr>
              <a:t>1. Phương pháp ăn điều trị: </a:t>
            </a:r>
            <a:r>
              <a:rPr lang="vi-VN" sz="2400" dirty="0">
                <a:latin typeface="Times New Roman" panose="02020603050405020304" pitchFamily="18" charset="0"/>
                <a:cs typeface="Times New Roman" panose="02020603050405020304" pitchFamily="18" charset="0"/>
              </a:rPr>
              <a:t>(Đã viết những nguyên lý cơ bản để thức tỉnh tiềm năng con người, sẽ trình bày một tham luận riêng)</a:t>
            </a:r>
          </a:p>
          <a:p>
            <a:pPr algn="just"/>
            <a:r>
              <a:rPr lang="vi-VN" sz="2400" b="1" i="1" dirty="0">
                <a:latin typeface="Times New Roman" panose="02020603050405020304" pitchFamily="18" charset="0"/>
                <a:cs typeface="Times New Roman" panose="02020603050405020304" pitchFamily="18" charset="0"/>
              </a:rPr>
              <a:t>2.Phương pháp vận động để điều trị </a:t>
            </a:r>
            <a:r>
              <a:rPr lang="vi-VN" sz="2400" dirty="0">
                <a:latin typeface="Times New Roman" panose="02020603050405020304" pitchFamily="18" charset="0"/>
                <a:cs typeface="Times New Roman" panose="02020603050405020304" pitchFamily="18" charset="0"/>
              </a:rPr>
              <a:t>(Trình bày một tham luận riêng)</a:t>
            </a:r>
          </a:p>
          <a:p>
            <a:pPr algn="just"/>
            <a:r>
              <a:rPr lang="vi-VN" sz="2400" b="1" i="1" dirty="0">
                <a:latin typeface="Times New Roman" panose="02020603050405020304" pitchFamily="18" charset="0"/>
                <a:cs typeface="Times New Roman" panose="02020603050405020304" pitchFamily="18" charset="0"/>
              </a:rPr>
              <a:t>3.Phương pháp tĩnh tâm điều trị</a:t>
            </a:r>
            <a:r>
              <a:rPr lang="vi-VN" sz="2400" dirty="0">
                <a:latin typeface="Times New Roman" panose="02020603050405020304" pitchFamily="18" charset="0"/>
                <a:cs typeface="Times New Roman" panose="02020603050405020304" pitchFamily="18" charset="0"/>
              </a:rPr>
              <a:t> (Trình bày một tham luận riêng)</a:t>
            </a:r>
          </a:p>
          <a:p>
            <a:pPr algn="just"/>
            <a:r>
              <a:rPr lang="vi-VN" sz="2400" b="1" i="1" dirty="0">
                <a:latin typeface="Times New Roman" panose="02020603050405020304" pitchFamily="18" charset="0"/>
                <a:cs typeface="Times New Roman" panose="02020603050405020304" pitchFamily="18" charset="0"/>
              </a:rPr>
              <a:t>4.Liệu pháp thú hoang: </a:t>
            </a:r>
            <a:r>
              <a:rPr lang="vi-VN" sz="2400" dirty="0">
                <a:latin typeface="Times New Roman" panose="02020603050405020304" pitchFamily="18" charset="0"/>
                <a:cs typeface="Times New Roman" panose="02020603050405020304" pitchFamily="18" charset="0"/>
              </a:rPr>
              <a:t>(Đã nói sơ lược ở Phần 1, sẽ trình bày thêm ở Phần 3, cần có một tham luận riêng)</a:t>
            </a:r>
          </a:p>
          <a:p>
            <a:pPr algn="just"/>
            <a:r>
              <a:rPr lang="vi-VN" sz="2400" b="1" i="1" dirty="0">
                <a:latin typeface="Times New Roman" panose="02020603050405020304" pitchFamily="18" charset="0"/>
                <a:cs typeface="Times New Roman" panose="02020603050405020304" pitchFamily="18" charset="0"/>
              </a:rPr>
              <a:t>5.Phương pháp nhịn ăn để điều trị: </a:t>
            </a:r>
            <a:r>
              <a:rPr lang="vi-VN" sz="2400" dirty="0">
                <a:latin typeface="Times New Roman" panose="02020603050405020304" pitchFamily="18" charset="0"/>
                <a:cs typeface="Times New Roman" panose="02020603050405020304" pitchFamily="18" charset="0"/>
              </a:rPr>
              <a:t>(Xin trình bày cụ thể ở Phần 3)</a:t>
            </a:r>
          </a:p>
        </p:txBody>
      </p:sp>
    </p:spTree>
    <p:extLst>
      <p:ext uri="{BB962C8B-B14F-4D97-AF65-F5344CB8AC3E}">
        <p14:creationId xmlns:p14="http://schemas.microsoft.com/office/powerpoint/2010/main" val="4285505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6462" y="891874"/>
            <a:ext cx="8505245" cy="489364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1.Phương pháp ăn điều trị: Đã dùng nhiều phương pháp, cuối cùng rút ra cho mình, có nhiều ấp độ: chọn lựa thức ăn lả quan trọng, cách ăn còn quan trọng hơn, cơ thể đon nhận thức ăn lại quan trọng hơn nữa, rốt ráo là cái tâm khi ăn còn quan trọng hơn tất cả.</a:t>
            </a:r>
          </a:p>
          <a:p>
            <a:pPr algn="just"/>
            <a:r>
              <a:rPr lang="vi-VN" sz="2400" dirty="0">
                <a:latin typeface="Times New Roman" panose="02020603050405020304" pitchFamily="18" charset="0"/>
                <a:cs typeface="Times New Roman" panose="02020603050405020304" pitchFamily="18" charset="0"/>
              </a:rPr>
              <a:t>1.1.Cách ăn:</a:t>
            </a:r>
          </a:p>
          <a:p>
            <a:pPr algn="just"/>
            <a:r>
              <a:rPr lang="vi-VN" sz="2400" dirty="0">
                <a:latin typeface="Times New Roman" panose="02020603050405020304" pitchFamily="18" charset="0"/>
                <a:cs typeface="Times New Roman" panose="02020603050405020304" pitchFamily="18" charset="0"/>
              </a:rPr>
              <a:t>1.Không đưa vào cơ thể quá nhiều</a:t>
            </a:r>
          </a:p>
          <a:p>
            <a:pPr algn="just"/>
            <a:r>
              <a:rPr lang="vi-VN" sz="2400" dirty="0">
                <a:latin typeface="Times New Roman" panose="02020603050405020304" pitchFamily="18" charset="0"/>
                <a:cs typeface="Times New Roman" panose="02020603050405020304" pitchFamily="18" charset="0"/>
              </a:rPr>
              <a:t>2.Phục dược bất như giảm khẩu</a:t>
            </a:r>
          </a:p>
          <a:p>
            <a:pPr algn="just"/>
            <a:r>
              <a:rPr lang="vi-VN" sz="2400" dirty="0">
                <a:latin typeface="Times New Roman" panose="02020603050405020304" pitchFamily="18" charset="0"/>
                <a:cs typeface="Times New Roman" panose="02020603050405020304" pitchFamily="18" charset="0"/>
              </a:rPr>
              <a:t>3.Ăn thức uống và uống thức ăn</a:t>
            </a:r>
          </a:p>
          <a:p>
            <a:pPr algn="just"/>
            <a:r>
              <a:rPr lang="vi-VN" sz="2400" dirty="0">
                <a:latin typeface="Times New Roman" panose="02020603050405020304" pitchFamily="18" charset="0"/>
                <a:cs typeface="Times New Roman" panose="02020603050405020304" pitchFamily="18" charset="0"/>
              </a:rPr>
              <a:t>4.Ăn ít bữa và xa giấc ngủ</a:t>
            </a:r>
          </a:p>
          <a:p>
            <a:pPr algn="just"/>
            <a:r>
              <a:rPr lang="vi-VN" sz="2400" dirty="0">
                <a:latin typeface="Times New Roman" panose="02020603050405020304" pitchFamily="18" charset="0"/>
                <a:cs typeface="Times New Roman" panose="02020603050405020304" pitchFamily="18" charset="0"/>
              </a:rPr>
              <a:t>5.Không dùng các chất kích thích trợ giúp việc ăn uống</a:t>
            </a:r>
          </a:p>
          <a:p>
            <a:pPr algn="just"/>
            <a:r>
              <a:rPr lang="vi-VN" sz="2400" dirty="0">
                <a:latin typeface="Times New Roman" panose="02020603050405020304" pitchFamily="18" charset="0"/>
                <a:cs typeface="Times New Roman" panose="02020603050405020304" pitchFamily="18" charset="0"/>
              </a:rPr>
              <a:t>6.Phải để cảm xúc thư thái với tình yêu thương và lòng biết ơn</a:t>
            </a:r>
          </a:p>
          <a:p>
            <a:pPr algn="just"/>
            <a:r>
              <a:rPr lang="vi-VN" sz="2400" dirty="0">
                <a:latin typeface="Times New Roman" panose="02020603050405020304" pitchFamily="18" charset="0"/>
                <a:cs typeface="Times New Roman" panose="02020603050405020304" pitchFamily="18" charset="0"/>
              </a:rPr>
              <a:t>1.2.Thường xuyên luyện thân: </a:t>
            </a:r>
          </a:p>
          <a:p>
            <a:pPr algn="just"/>
            <a:r>
              <a:rPr lang="vi-VN" sz="2400" dirty="0">
                <a:latin typeface="Times New Roman" panose="02020603050405020304" pitchFamily="18" charset="0"/>
                <a:cs typeface="Times New Roman" panose="02020603050405020304" pitchFamily="18" charset="0"/>
              </a:rPr>
              <a:t>1.3. Tâm đón nhận thức ăn: </a:t>
            </a:r>
          </a:p>
        </p:txBody>
      </p:sp>
    </p:spTree>
    <p:extLst>
      <p:ext uri="{BB962C8B-B14F-4D97-AF65-F5344CB8AC3E}">
        <p14:creationId xmlns:p14="http://schemas.microsoft.com/office/powerpoint/2010/main" val="2664910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1618" y="520095"/>
            <a:ext cx="9261466" cy="5262979"/>
          </a:xfrm>
          <a:prstGeom prst="rect">
            <a:avLst/>
          </a:prstGeom>
        </p:spPr>
        <p:txBody>
          <a:bodyPr wrap="square">
            <a:spAutoFit/>
          </a:bodyPr>
          <a:lstStyle/>
          <a:p>
            <a:r>
              <a:rPr lang="en-US" sz="2400" dirty="0" err="1">
                <a:solidFill>
                  <a:srgbClr val="0070C0"/>
                </a:solidFill>
                <a:latin typeface="Times New Roman" panose="02020603050405020304" pitchFamily="18" charset="0"/>
                <a:cs typeface="Times New Roman" panose="02020603050405020304" pitchFamily="18" charset="0"/>
              </a:rPr>
              <a:t>Phần</a:t>
            </a:r>
            <a:r>
              <a:rPr lang="en-US" sz="2400" dirty="0">
                <a:solidFill>
                  <a:srgbClr val="0070C0"/>
                </a:solidFill>
                <a:latin typeface="Times New Roman" panose="02020603050405020304" pitchFamily="18" charset="0"/>
                <a:cs typeface="Times New Roman" panose="02020603050405020304" pitchFamily="18" charset="0"/>
              </a:rPr>
              <a:t> 3: ĐỀ XUẤT THỰC NGHIỆM</a:t>
            </a:r>
          </a:p>
          <a:p>
            <a:endParaRPr lang="en-US" sz="2400" dirty="0">
              <a:solidFill>
                <a:srgbClr val="0070C0"/>
              </a:solidFill>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Một bệnh sinh ra phải là hệ quả của một quá trình tích lũy sự vi phạm những định luật tự nhiên, kể từ chế độ ăn uống, hít thở, ngủ nghỉ, đi lại..., suy tư, sợ hãi, lo âu, buồn vui, phiền não, tật đố, ái dục, và bao trạng thái tâm lý khác của con người..., kết hợp với sự tích lũy ấy là sự tích lũy những yếu tố của môi trường mà người xưa tổng kết là phong, hàn, thử, thấp, táo, hỏa, và tất cả đó sẽ tương tác với hệ thống gen của con người để hình thành tật bệnh. Từ đó, tạo nên một lực tiềm năng điều hành mấy chục ngàn tỷ của tế bào hoạt động nhất quán, luôn thực hiện những phản ứng sinh hóa, lý sinh, để tái tạo lại những thương tổn, mục đích bảo tồn sức khỏe và sinh mệnh của con người... Cho nên, cơ thể thông minh đến từng tế bào, thậm chí từ những vật chất nhỏ bé hơn nhiều lần</a:t>
            </a:r>
            <a:endParaRPr lang="en-US" sz="2400" dirty="0">
              <a:latin typeface="Times New Roman" panose="02020603050405020304" pitchFamily="18" charset="0"/>
              <a:cs typeface="Times New Roman" panose="02020603050405020304" pitchFamily="18" charset="0"/>
            </a:endParaRPr>
          </a:p>
          <a:p>
            <a:endParaRPr lang="en-U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771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038" y="1032863"/>
            <a:ext cx="8628186" cy="3785652"/>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Chúng tôi đã thực hiện điều trị trên bản thân và những người thân quen rất nhiều loại tật bệnh, nhưng để khu trú gọn gàng lại, trong lần trình bày này, chỉ xin đề nghị những thực nghiệm với một số bệnh lý đã làm trên bản thân nhiều lần, và có tính khả thi cao, và dễ dàng thực nghiệm. Cụ thể là 3 loại bệnh lý như sau:</a:t>
            </a:r>
          </a:p>
          <a:p>
            <a:pPr algn="just"/>
            <a:r>
              <a:rPr lang="vi-VN" sz="2400" dirty="0">
                <a:latin typeface="Times New Roman" panose="02020603050405020304" pitchFamily="18" charset="0"/>
                <a:cs typeface="Times New Roman" panose="02020603050405020304" pitchFamily="18" charset="0"/>
              </a:rPr>
              <a:t>1.	Phục hồi những tổn thương rối loạn của não bộ vì chất gây nghiện, hay nói đơn giản là cai nghiện.</a:t>
            </a:r>
          </a:p>
          <a:p>
            <a:pPr algn="just"/>
            <a:r>
              <a:rPr lang="vi-VN" sz="2400" dirty="0">
                <a:latin typeface="Times New Roman" panose="02020603050405020304" pitchFamily="18" charset="0"/>
                <a:cs typeface="Times New Roman" panose="02020603050405020304" pitchFamily="18" charset="0"/>
              </a:rPr>
              <a:t>2.	Nhịn ăn và những chấn thương làm tổn thương da thịt, rạn xương, gãy xương...</a:t>
            </a:r>
          </a:p>
          <a:p>
            <a:pPr algn="just"/>
            <a:r>
              <a:rPr lang="vi-VN" sz="2400" dirty="0">
                <a:latin typeface="Times New Roman" panose="02020603050405020304" pitchFamily="18" charset="0"/>
                <a:cs typeface="Times New Roman" panose="02020603050405020304" pitchFamily="18" charset="0"/>
              </a:rPr>
              <a:t>3.	Nhịn ăn và bệnh nhiễm trùng</a:t>
            </a:r>
          </a:p>
        </p:txBody>
      </p:sp>
    </p:spTree>
    <p:extLst>
      <p:ext uri="{BB962C8B-B14F-4D97-AF65-F5344CB8AC3E}">
        <p14:creationId xmlns:p14="http://schemas.microsoft.com/office/powerpoint/2010/main" val="1242998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5285" y="768324"/>
            <a:ext cx="8628184" cy="489364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A. Nhịn ăn với các bệnh lý nghiện ngập và thực nghiệm</a:t>
            </a:r>
          </a:p>
          <a:p>
            <a:pPr algn="just"/>
            <a:r>
              <a:rPr lang="vi-VN" sz="2400" dirty="0">
                <a:latin typeface="Times New Roman" panose="02020603050405020304" pitchFamily="18" charset="0"/>
                <a:cs typeface="Times New Roman" panose="02020603050405020304" pitchFamily="18" charset="0"/>
              </a:rPr>
              <a:t>I.Nhịn ăn với các bệnh lý nghiện ngập (thực hiện 1 giai đoạn).</a:t>
            </a:r>
          </a:p>
          <a:p>
            <a:pPr algn="just"/>
            <a:r>
              <a:rPr lang="vi-VN" sz="2400" dirty="0">
                <a:latin typeface="Times New Roman" panose="02020603050405020304" pitchFamily="18" charset="0"/>
                <a:cs typeface="Times New Roman" panose="02020603050405020304" pitchFamily="18" charset="0"/>
              </a:rPr>
              <a:t>1.Mục đích ý nghĩa: Chứng minh phương pháp nhịn ăn có thể thức tỉnh tiềm năng tự phục hồi của cơ thể, phục hồi lại hệ thống thần kinh bị tổn thương, bị dày vò vì những kích thích kéo dài, dẫn đến cai nghiện dễ dàng các loại nghiện ngập do các chất gây nghiện từ nhẹ đến nặng.</a:t>
            </a:r>
          </a:p>
          <a:p>
            <a:pPr algn="just"/>
            <a:r>
              <a:rPr lang="vi-VN" sz="2400" dirty="0">
                <a:latin typeface="Times New Roman" panose="02020603050405020304" pitchFamily="18" charset="0"/>
                <a:cs typeface="Times New Roman" panose="02020603050405020304" pitchFamily="18" charset="0"/>
              </a:rPr>
              <a:t>2.Lý luận: Tất cả những chất kích thích trong cuộc sống đều có cơ chế gây nghiện giống nhau, đều kích thích cho cơ thể tiết ra những hoạt chất tạo sự thỏa mãn, sự hưng phấn, đến khi cơ thể hệ lụy vào đó. Nghiện là một rối loạn não đặc trưng bởi sự tham gia bắt buộc trong các kích thích trong hệ thống thưởng phạt của não mặc dù dẫn đến hậu quả bất lợi.  </a:t>
            </a:r>
          </a:p>
        </p:txBody>
      </p:sp>
    </p:spTree>
    <p:extLst>
      <p:ext uri="{BB962C8B-B14F-4D97-AF65-F5344CB8AC3E}">
        <p14:creationId xmlns:p14="http://schemas.microsoft.com/office/powerpoint/2010/main" val="580681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5814" y="459021"/>
            <a:ext cx="8417170" cy="6001643"/>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3.Trải nghiệm: Nhưng sau mấy chục năm thực hành phương pháp nhịn ăn, đặc biệt là trong điều trị các bệnh nhân ác tính giai đoạn cuối, thì chúng tôi thấy rất rõ khả năng tự phục hồi thương tổn do các rối loạn não này vô cùng hiệu quả. Những bệnh nhân ác tính đến với chúng tôi bao giờ cũng ở giai đoạn cuối, khi đã mổ xẻ, hóa trị, xạ trị, rồi di căn khắp nơi, và đặc biệt là không phải chỉ là con bệnh mà còn là con nghiện. Đa số họ đều đã dùng morphine để chống chọi với cơn đau trong giai đoạn cuối của bệnh ung thư... Trong quá trình dùng phương pháp nhịn ăn để điều trị cho bệnh nhân, ngay những ngày đầu chúng tôi phải giải quyết cơn nghiện morphine cho bệnh nhân. Tức, trên những bệnh nhân đã bị căn bệnh ác tính hành hạ nặng nề, một thể xác tàn tạ, một tinh thần suy sụy, đầu óc u tối, tâm thức mê muội..., vẫn có thể thức tỉnh tiềm năng trong họ để loại bỏ căn bệnh nghiện sinh ra từ thuốc giảm đau. Cho nên, chúng tôi rất tin tưởng có thể giải quyết được bệnh nghiện trên những bệnh nhân khác.</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72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733" y="905581"/>
            <a:ext cx="9008039" cy="4154984"/>
          </a:xfrm>
          <a:prstGeom prst="rect">
            <a:avLst/>
          </a:prstGeom>
        </p:spPr>
        <p:txBody>
          <a:bodyPr wrap="square">
            <a:spAutoFit/>
          </a:bodyPr>
          <a:lstStyle/>
          <a:p>
            <a:r>
              <a:rPr lang="en-US" sz="2400" dirty="0" err="1">
                <a:latin typeface="Times New Roman" panose="02020603050405020304" pitchFamily="18" charset="0"/>
                <a:cs typeface="Times New Roman" panose="02020603050405020304" pitchFamily="18" charset="0"/>
              </a:rPr>
              <a:t>II.Thực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p>
          <a:p>
            <a:pPr algn="just"/>
            <a:r>
              <a:rPr lang="vi-VN" sz="2400" dirty="0">
                <a:latin typeface="Times New Roman" panose="02020603050405020304" pitchFamily="18" charset="0"/>
                <a:cs typeface="Times New Roman" panose="02020603050405020304" pitchFamily="18" charset="0"/>
              </a:rPr>
              <a:t>Thực nghiệm rất đơn giản: bằng cách nào đó, càng đơn giản càng tốt, có thể dùng các loại dẫn xuất của Hêroin như các loại thuốc tiền mê, thuốc mê trong Y học, hoặc thuốc giảm đau, mà cụ thể thường dùng nhất là morphin, nếu không có người người nghiện tình nguyện cai nghiện, thì có thể dùng các loại thuốc ấy để gây nghiện cho bản thân chúng tôi (tôi có thêm người tình nguyện), hoặc có thể gây nghiện một cách thông thường như các con nghiện ở ngoài xã hội vẫn làm (tất nhiên dùng thuốc morphine của y học thường dùng vẫn hay hơn vì tránh được những tai biến do không kiểm soát được thật giả của các loại trôi nổi trên thị trường buôn lậu).</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334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1965" y="588397"/>
            <a:ext cx="7832035" cy="4893647"/>
          </a:xfrm>
          <a:prstGeom prst="rect">
            <a:avLst/>
          </a:prstGeom>
        </p:spPr>
        <p:txBody>
          <a:bodyPr wrap="square">
            <a:spAutoFit/>
          </a:bodyPr>
          <a:lstStyle/>
          <a:p>
            <a:pPr algn="ctr"/>
            <a:r>
              <a:rPr lang="en-US" sz="2400" dirty="0" err="1">
                <a:solidFill>
                  <a:srgbClr val="0070C0"/>
                </a:solidFill>
                <a:latin typeface="Times New Roman" panose="02020603050405020304" pitchFamily="18" charset="0"/>
                <a:cs typeface="Times New Roman" panose="02020603050405020304" pitchFamily="18" charset="0"/>
              </a:rPr>
              <a:t>Nội</a:t>
            </a:r>
            <a:r>
              <a:rPr lang="en-US" sz="2400" dirty="0">
                <a:solidFill>
                  <a:srgbClr val="0070C0"/>
                </a:solidFill>
                <a:latin typeface="Times New Roman" panose="02020603050405020304" pitchFamily="18" charset="0"/>
                <a:cs typeface="Times New Roman" panose="02020603050405020304" pitchFamily="18" charset="0"/>
              </a:rPr>
              <a:t> dung </a:t>
            </a:r>
            <a:r>
              <a:rPr lang="en-US" sz="2400" dirty="0" err="1">
                <a:solidFill>
                  <a:srgbClr val="0070C0"/>
                </a:solidFill>
                <a:latin typeface="Times New Roman" panose="02020603050405020304" pitchFamily="18" charset="0"/>
                <a:cs typeface="Times New Roman" panose="02020603050405020304" pitchFamily="18" charset="0"/>
              </a:rPr>
              <a:t>tham</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luận</a:t>
            </a:r>
            <a:r>
              <a:rPr lang="en-US" sz="2400" dirty="0">
                <a:solidFill>
                  <a:srgbClr val="0070C0"/>
                </a:solidFill>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vi-VN" sz="2400" u="sng" dirty="0">
                <a:latin typeface="Times New Roman" panose="02020603050405020304" pitchFamily="18" charset="0"/>
                <a:cs typeface="Times New Roman" panose="02020603050405020304" pitchFamily="18" charset="0"/>
              </a:rPr>
              <a:t>Phần 1</a:t>
            </a:r>
            <a:r>
              <a:rPr lang="vi-VN" sz="2400" dirty="0">
                <a:latin typeface="Times New Roman" panose="02020603050405020304" pitchFamily="18" charset="0"/>
                <a:cs typeface="Times New Roman" panose="02020603050405020304" pitchFamily="18" charset="0"/>
              </a:rPr>
              <a:t>: Hành trình cuộc đời (chia sẻ những sự kiện trong đời sống đã trải nghiệm, liên quan đến tiềm năng cơ thể).</a:t>
            </a:r>
            <a:endParaRPr lang="en-US" sz="2400" dirty="0">
              <a:latin typeface="Times New Roman" panose="02020603050405020304" pitchFamily="18" charset="0"/>
              <a:cs typeface="Times New Roman" panose="02020603050405020304" pitchFamily="18" charset="0"/>
            </a:endParaRPr>
          </a:p>
          <a:p>
            <a:pPr algn="just"/>
            <a:endParaRPr lang="vi-VN" sz="2400" dirty="0">
              <a:latin typeface="Times New Roman" panose="02020603050405020304" pitchFamily="18" charset="0"/>
              <a:cs typeface="Times New Roman" panose="02020603050405020304" pitchFamily="18" charset="0"/>
            </a:endParaRPr>
          </a:p>
          <a:p>
            <a:pPr algn="just"/>
            <a:r>
              <a:rPr lang="vi-VN" sz="2400" u="sng" dirty="0">
                <a:latin typeface="Times New Roman" panose="02020603050405020304" pitchFamily="18" charset="0"/>
                <a:cs typeface="Times New Roman" panose="02020603050405020304" pitchFamily="18" charset="0"/>
              </a:rPr>
              <a:t>Phần 2</a:t>
            </a:r>
            <a:r>
              <a:rPr lang="vi-VN" sz="2400" dirty="0">
                <a:latin typeface="Times New Roman" panose="02020603050405020304" pitchFamily="18" charset="0"/>
                <a:cs typeface="Times New Roman" panose="02020603050405020304" pitchFamily="18" charset="0"/>
              </a:rPr>
              <a:t>: Những phương pháp thức tỉnh tiềm năng cơ thể để phòng ngừa, điều trị tật bệnh và bảo vệ sức khỏe đã sử dụng (Đây là một minh những quan sát và nêu thêm những phương pháp đã sử dụng, có thể xem đây là một phần tham khảo).</a:t>
            </a:r>
            <a:endParaRPr lang="en-US" sz="2400" dirty="0">
              <a:latin typeface="Times New Roman" panose="02020603050405020304" pitchFamily="18" charset="0"/>
              <a:cs typeface="Times New Roman" panose="02020603050405020304" pitchFamily="18" charset="0"/>
            </a:endParaRPr>
          </a:p>
          <a:p>
            <a:pPr algn="just"/>
            <a:endParaRPr lang="vi-VN" sz="2400" dirty="0">
              <a:latin typeface="Times New Roman" panose="02020603050405020304" pitchFamily="18" charset="0"/>
              <a:cs typeface="Times New Roman" panose="02020603050405020304" pitchFamily="18" charset="0"/>
            </a:endParaRPr>
          </a:p>
          <a:p>
            <a:pPr algn="just"/>
            <a:r>
              <a:rPr lang="vi-VN" sz="2400" u="sng" dirty="0">
                <a:latin typeface="Times New Roman" panose="02020603050405020304" pitchFamily="18" charset="0"/>
                <a:cs typeface="Times New Roman" panose="02020603050405020304" pitchFamily="18" charset="0"/>
              </a:rPr>
              <a:t>Phần 3</a:t>
            </a:r>
            <a:r>
              <a:rPr lang="vi-VN" sz="2400" dirty="0">
                <a:latin typeface="Times New Roman" panose="02020603050405020304" pitchFamily="18" charset="0"/>
                <a:cs typeface="Times New Roman" panose="02020603050405020304" pitchFamily="18" charset="0"/>
              </a:rPr>
              <a:t>: Đề xuất thực nghiệm (đây là phần chính của tham luận)</a:t>
            </a:r>
          </a:p>
        </p:txBody>
      </p:sp>
    </p:spTree>
    <p:extLst>
      <p:ext uri="{BB962C8B-B14F-4D97-AF65-F5344CB8AC3E}">
        <p14:creationId xmlns:p14="http://schemas.microsoft.com/office/powerpoint/2010/main" val="562856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 y="157411"/>
            <a:ext cx="10067192" cy="7109639"/>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B. Nhịn ăn và những chấn thương làm tổn thương da thịt, rạn xương, gãy xương và thực nghiệm đề xuất.</a:t>
            </a:r>
          </a:p>
          <a:p>
            <a:pPr algn="just"/>
            <a:r>
              <a:rPr lang="vi-VN" sz="2400" dirty="0">
                <a:latin typeface="Times New Roman" panose="02020603050405020304" pitchFamily="18" charset="0"/>
                <a:cs typeface="Times New Roman" panose="02020603050405020304" pitchFamily="18" charset="0"/>
              </a:rPr>
              <a:t>I. Nhịn ăn và những chấn thương làm tổn thương da thịt, rạn xương, gãy xương</a:t>
            </a:r>
          </a:p>
          <a:p>
            <a:pPr algn="just"/>
            <a:r>
              <a:rPr lang="vi-VN" sz="2400" dirty="0">
                <a:latin typeface="Times New Roman" panose="02020603050405020304" pitchFamily="18" charset="0"/>
                <a:cs typeface="Times New Roman" panose="02020603050405020304" pitchFamily="18" charset="0"/>
              </a:rPr>
              <a:t>1.Lý luận: Quan sát thế giới tự nhiên ta có thể hình dung, sau những cuộc chiến dã man, muôn loài đều về lại hang của mình không ăn không uống, tiềm năng tự chữa lành của cơ thể chúng được thức tỉnh, quá trình tiêu viêm, tiêu sưng, liền da, liền xương xảy ra rất kỳ diệu.</a:t>
            </a:r>
          </a:p>
          <a:p>
            <a:pPr algn="just"/>
            <a:r>
              <a:rPr lang="vi-VN" sz="2400" dirty="0">
                <a:latin typeface="Times New Roman" panose="02020603050405020304" pitchFamily="18" charset="0"/>
                <a:cs typeface="Times New Roman" panose="02020603050405020304" pitchFamily="18" charset="0"/>
              </a:rPr>
              <a:t>2.Trải nghiệm: Chưa nhiều lắm, song có thể tin tưởng hoàn toàn khả năng hồi phục tốt hơn nhiều so với dùng các loại thuốc.</a:t>
            </a:r>
          </a:p>
          <a:p>
            <a:pPr algn="just"/>
            <a:r>
              <a:rPr lang="vi-VN" sz="2400" dirty="0">
                <a:latin typeface="Times New Roman" panose="02020603050405020304" pitchFamily="18" charset="0"/>
                <a:cs typeface="Times New Roman" panose="02020603050405020304" pitchFamily="18" charset="0"/>
              </a:rPr>
              <a:t>-5 lần nhổ răng: 4 cái răng số 8 và 1 cái số 6 (nha sĩ nhổ); 1 cái răng số 7, 1 cái số 5, 1 cái số 4 (tự nhổ)... Không dùng thuốc, chỉ nhịn ăn trước khi nhổ 1 buổi, sau khi nhổ 2 ngày, hố răng lành lặn rất nhanh...</a:t>
            </a:r>
          </a:p>
          <a:p>
            <a:pPr algn="just"/>
            <a:r>
              <a:rPr lang="vi-VN" sz="2400" dirty="0">
                <a:latin typeface="Times New Roman" panose="02020603050405020304" pitchFamily="18" charset="0"/>
                <a:cs typeface="Times New Roman" panose="02020603050405020304" pitchFamily="18" charset="0"/>
              </a:rPr>
              <a:t>-Vết dao đâm ở tay, và nhiều vết thương từng bị khác...</a:t>
            </a:r>
          </a:p>
          <a:p>
            <a:pPr algn="just"/>
            <a:r>
              <a:rPr lang="vi-VN" sz="2400" dirty="0">
                <a:latin typeface="Times New Roman" panose="02020603050405020304" pitchFamily="18" charset="0"/>
                <a:cs typeface="Times New Roman" panose="02020603050405020304" pitchFamily="18" charset="0"/>
              </a:rPr>
              <a:t>-Tai nạn giao thông 2023, gãy xương đòn, gãy 2 xương sườn, vỡ rạn xương vai, 11 vết thương phần mềm, nhiều vết bầm tím... 6 ngày không ăn, không uống, đến ngày thứ 7 uống ty nước hồ rồi lên máy bay đi Hà Nội họp với viện Trần Nhân Tông... Tất cả các vết thương đều khô ráo, không một chút sưng hay đỏ hay mưng mủ... Sau 1 tháng rưỡi chụp lại phim, xương liền rất tốt.</a:t>
            </a:r>
          </a:p>
          <a:p>
            <a:pPr algn="just"/>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0531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591" y="109671"/>
            <a:ext cx="9428286" cy="7109639"/>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-Với vợ: sau mổ thoát vị bẹn, cũng dùng phương pháp này 3 ngày, bỏ luôn 14 viên thuốc Kháng sinh bệnh viện cho.</a:t>
            </a:r>
          </a:p>
          <a:p>
            <a:pPr algn="just"/>
            <a:r>
              <a:rPr lang="vi-VN" sz="2400" dirty="0">
                <a:latin typeface="Times New Roman" panose="02020603050405020304" pitchFamily="18" charset="0"/>
                <a:cs typeface="Times New Roman" panose="02020603050405020304" pitchFamily="18" charset="0"/>
              </a:rPr>
              <a:t>-Các con cũng sử dụng cách này để tự giải quyết hàm răng sữa một cách yên bình.</a:t>
            </a:r>
          </a:p>
          <a:p>
            <a:pPr algn="just"/>
            <a:r>
              <a:rPr lang="vi-VN" sz="2400" dirty="0">
                <a:latin typeface="Times New Roman" panose="02020603050405020304" pitchFamily="18" charset="0"/>
                <a:cs typeface="Times New Roman" panose="02020603050405020304" pitchFamily="18" charset="0"/>
              </a:rPr>
              <a:t>-Đồng nghiệp tôi là Bác sĩ Phạm Thị Xuân Quế bị rạn xương chân, chúng tôi cũng sử dụng phương pháp này giải quyết thật tốt.</a:t>
            </a:r>
          </a:p>
          <a:p>
            <a:pPr algn="just"/>
            <a:r>
              <a:rPr lang="vi-VN" sz="2400" dirty="0">
                <a:latin typeface="Times New Roman" panose="02020603050405020304" pitchFamily="18" charset="0"/>
                <a:cs typeface="Times New Roman" panose="02020603050405020304" pitchFamily="18" charset="0"/>
              </a:rPr>
              <a:t>-Nhiều cháu con cái đồng nghiệp, bị tại nạn ô tô, tổn thương phần mềm nặng, tôi đã sử dụng phương pháp này...</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II.Thực nghiệm đề xuất </a:t>
            </a:r>
          </a:p>
          <a:p>
            <a:pPr algn="just"/>
            <a:r>
              <a:rPr lang="vi-VN" sz="2400" dirty="0">
                <a:latin typeface="Times New Roman" panose="02020603050405020304" pitchFamily="18" charset="0"/>
                <a:cs typeface="Times New Roman" panose="02020603050405020304" pitchFamily="18" charset="0"/>
              </a:rPr>
              <a:t>1.Mục đích: </a:t>
            </a:r>
          </a:p>
          <a:p>
            <a:pPr algn="just"/>
            <a:r>
              <a:rPr lang="vi-VN" sz="2400" dirty="0">
                <a:latin typeface="Times New Roman" panose="02020603050405020304" pitchFamily="18" charset="0"/>
                <a:cs typeface="Times New Roman" panose="02020603050405020304" pitchFamily="18" charset="0"/>
              </a:rPr>
              <a:t>-Nghiên cứu liền xương trong nhịn ăn đối với gãy xương kín, không di lệch</a:t>
            </a:r>
          </a:p>
          <a:p>
            <a:pPr algn="just"/>
            <a:r>
              <a:rPr lang="vi-VN" sz="2400" dirty="0">
                <a:latin typeface="Times New Roman" panose="02020603050405020304" pitchFamily="18" charset="0"/>
                <a:cs typeface="Times New Roman" panose="02020603050405020304" pitchFamily="18" charset="0"/>
              </a:rPr>
              <a:t>-Nghiên cứu sự liền xương trong nhịn ăn đối với vết xương gãy kín có di lệch, và gãy hở có di lệch.</a:t>
            </a:r>
          </a:p>
          <a:p>
            <a:pPr algn="just"/>
            <a:r>
              <a:rPr lang="vi-VN" sz="2400" dirty="0">
                <a:latin typeface="Times New Roman" panose="02020603050405020304" pitchFamily="18" charset="0"/>
                <a:cs typeface="Times New Roman" panose="02020603050405020304" pitchFamily="18" charset="0"/>
              </a:rPr>
              <a:t>-Nghiên cứu tác dụng tích cực của nhịn ăn đối với sự kéo dài thời gian cứng khớp.</a:t>
            </a:r>
          </a:p>
          <a:p>
            <a:pPr algn="just"/>
            <a:r>
              <a:rPr lang="vi-VN" sz="2400" dirty="0">
                <a:latin typeface="Times New Roman" panose="02020603050405020304" pitchFamily="18" charset="0"/>
                <a:cs typeface="Times New Roman" panose="02020603050405020304" pitchFamily="18" charset="0"/>
              </a:rPr>
              <a:t>-Nghiên cứu tác dụng nhịn ăn đối với các tổn thương bầm tím dưới da...</a:t>
            </a:r>
          </a:p>
          <a:p>
            <a:pPr algn="just"/>
            <a:r>
              <a:rPr lang="vi-VN" sz="2400" dirty="0">
                <a:latin typeface="Times New Roman" panose="02020603050405020304" pitchFamily="18" charset="0"/>
                <a:cs typeface="Times New Roman" panose="02020603050405020304" pitchFamily="18" charset="0"/>
              </a:rPr>
              <a:t>-Nghiên cứu tác dụng của phương pháp nhịn ăn đối với vết thương phần mềm.</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6056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7540" y="117693"/>
            <a:ext cx="9003322"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2.Thực nghiệm đề xuất</a:t>
            </a:r>
          </a:p>
          <a:p>
            <a:pPr algn="just"/>
            <a:r>
              <a:rPr lang="vi-VN" sz="2400" dirty="0">
                <a:latin typeface="Times New Roman" panose="02020603050405020304" pitchFamily="18" charset="0"/>
                <a:cs typeface="Times New Roman" panose="02020603050405020304" pitchFamily="18" charset="0"/>
              </a:rPr>
              <a:t>Phải có bệnh nhân bị các chấn thương như trình bày trên thì có thể thực hiện rất tốt, hiệu quả thấy ngay tức thì. Đây là thực nghiệm hết sức đơn giản, chỉ cần có những người từng thực hành nhịn ăn một đôi ngày mà bị tai nạn thương tật, là thực hiện quá lý tưởng, kết quả sẽ kiểm chứng được dễ dàng:</a:t>
            </a:r>
          </a:p>
          <a:p>
            <a:pPr algn="just"/>
            <a:r>
              <a:rPr lang="vi-VN" sz="2400" dirty="0">
                <a:latin typeface="Times New Roman" panose="02020603050405020304" pitchFamily="18" charset="0"/>
                <a:cs typeface="Times New Roman" panose="02020603050405020304" pitchFamily="18" charset="0"/>
              </a:rPr>
              <a:t>-Trên bệnh nhân tổn thương da thịt có thể quan sát hiệu quả bằng mắt thường</a:t>
            </a:r>
          </a:p>
          <a:p>
            <a:pPr algn="just"/>
            <a:r>
              <a:rPr lang="vi-VN" sz="2400" dirty="0">
                <a:latin typeface="Times New Roman" panose="02020603050405020304" pitchFamily="18" charset="0"/>
                <a:cs typeface="Times New Roman" panose="02020603050405020304" pitchFamily="18" charset="0"/>
              </a:rPr>
              <a:t>-Loại tổn thương gãy xương kín không di lệch thì cũng chỉ cần siêu âm, Xquang cũng đủ quan sát diễn trình tái tạo xương như thế nào.</a:t>
            </a:r>
          </a:p>
          <a:p>
            <a:pPr algn="just"/>
            <a:r>
              <a:rPr lang="vi-VN" sz="2400" dirty="0">
                <a:latin typeface="Times New Roman" panose="02020603050405020304" pitchFamily="18" charset="0"/>
                <a:cs typeface="Times New Roman" panose="02020603050405020304" pitchFamily="18" charset="0"/>
              </a:rPr>
              <a:t>-Loại gãy xương hở không di lệch có thể để nguyên, chỉ cần dùng máng bột, sẽ quan sát được diễn trình liền da, thấy được sự miễn nhiễm đối với vi khuẩn</a:t>
            </a:r>
          </a:p>
          <a:p>
            <a:pPr algn="just"/>
            <a:r>
              <a:rPr lang="vi-VN" sz="2400" dirty="0">
                <a:latin typeface="Times New Roman" panose="02020603050405020304" pitchFamily="18" charset="0"/>
                <a:cs typeface="Times New Roman" panose="02020603050405020304" pitchFamily="18" charset="0"/>
              </a:rPr>
              <a:t>-Loại gãy xương hở có di lệch nhiều, nên can thiệp phẫu thuật cho xương ngay ngắn, có thể bó bột hay không đều được (bó bột cũng có tác dụng sát khuẩn), có thể quan sát được 3 hiệu ứng: một là hiệu ứng liền da thịt, hai là hiệu ứng không nhiễm trùng, ba là hiệu ứng liền xương, thứ tư là hiệu ứng bảo vệ khớp khỏi xơ cứng...</a:t>
            </a:r>
          </a:p>
        </p:txBody>
      </p:sp>
    </p:spTree>
    <p:extLst>
      <p:ext uri="{BB962C8B-B14F-4D97-AF65-F5344CB8AC3E}">
        <p14:creationId xmlns:p14="http://schemas.microsoft.com/office/powerpoint/2010/main" val="2713509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0485" y="573567"/>
            <a:ext cx="9249507" cy="6001643"/>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C. </a:t>
            </a:r>
            <a:r>
              <a:rPr lang="en-US" sz="2400" dirty="0" err="1">
                <a:latin typeface="Times New Roman" panose="02020603050405020304" pitchFamily="18" charset="0"/>
                <a:cs typeface="Times New Roman" panose="02020603050405020304" pitchFamily="18" charset="0"/>
              </a:rPr>
              <a:t>Nhịn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bệnh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nhiễm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endParaRPr lang="en-US"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I.Nhịn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bệnh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nhiễm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r>
              <a:rPr lang="en-US" sz="2400" dirty="0">
                <a:latin typeface="Times New Roman" panose="02020603050405020304" pitchFamily="18" charset="0"/>
                <a:cs typeface="Times New Roman" panose="02020603050405020304" pitchFamily="18" charset="0"/>
              </a:rPr>
              <a:t> qua 4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1.Mục </a:t>
            </a:r>
            <a:r>
              <a:rPr lang="en-US" sz="2400" dirty="0" err="1">
                <a:latin typeface="Times New Roman" panose="02020603050405020304" pitchFamily="18" charset="0"/>
                <a:cs typeface="Times New Roman" panose="02020603050405020304" pitchFamily="18" charset="0"/>
              </a:rPr>
              <a:t>đích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lớn</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2.Lý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-2.1.Từ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p>
          <a:p>
            <a:pPr algn="just"/>
            <a:r>
              <a:rPr lang="vi-VN" sz="2400" dirty="0">
                <a:latin typeface="Times New Roman" panose="02020603050405020304" pitchFamily="18" charset="0"/>
                <a:cs typeface="Times New Roman" panose="02020603050405020304" pitchFamily="18" charset="0"/>
              </a:rPr>
              <a:t>-2.2.Đi đến suy nghĩ: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-2.3.Giả thiết đưa ra: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-2.4.Quan điểm của bản thân: </a:t>
            </a:r>
          </a:p>
          <a:p>
            <a:pPr algn="just"/>
            <a:r>
              <a:rPr lang="vi-VN" sz="2400" dirty="0">
                <a:latin typeface="Times New Roman" panose="02020603050405020304" pitchFamily="18" charset="0"/>
                <a:cs typeface="Times New Roman" panose="02020603050405020304" pitchFamily="18" charset="0"/>
              </a:rPr>
              <a:t>+Theo chúng tôi, bất cứ một bệnh tật nào sinh ra trên cơ thể con người cũng không thể từ một nguyên nhân đơn lẻ nào đó. Một bệnh sinh ra phải là hệ quả của một quá trình tích lũy sự vi phạm những định luật tự nhiên, kể từ chế độ ăn uống, hít thở, ngủ nghỉ, đi lại, suy tư, sợ hãi, lo âu, buồn vui, phiền não, tật đố, ái dục, và bao trạng thái tâm lý khác của con người..., kết hợp với sự tích lũy ấy là sự tích lũy những yếu tố của môi trường mà người xưa tổng kết là phong, hàn, thử, thấp, táo, hỏa, và tất cả đó sẽ tương tác với hệ thống gen của con người để hình thành tật bệnh. </a:t>
            </a:r>
          </a:p>
        </p:txBody>
      </p:sp>
    </p:spTree>
    <p:extLst>
      <p:ext uri="{BB962C8B-B14F-4D97-AF65-F5344CB8AC3E}">
        <p14:creationId xmlns:p14="http://schemas.microsoft.com/office/powerpoint/2010/main" val="97575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630" y="454831"/>
            <a:ext cx="9472247" cy="6001643"/>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+Tất nhiên, lý luận trên của chúng tôi có thể cũng chưa thể đứng vững vì trong thực tế có rất nhiều bệnh nhân không thể tìm ra những vi phạm những quy luật tự nhiên của họ. Quả thật vậy, song khi nhận định rằng bệnh tật là hệ quả của chuỗi quá trình tích lũy những vi phạm các định luật của tự nhiên, ngoài những cá nhân vi phạm, chúng tôi cũng xét đến cả một cộng đồng người liên tục vi phạm trong một môi trường tự nhiên nhất định.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+Chính những điều trên khiến chúng tôi hướng về lý luận tổng thể của người xưa, tuy không thể chứng minh được bằng vật chất, song có thể nhận ra những nhân tố vừa phân tích đã hình thành nên một lực điều hành vô cùng tinh tế để điều hành sự hoạt động nhịp nhàng của 75 ngàn tỷ tế bào của cơ thể, và lực điều hành này luôn có xu hướng bảo tồn sinh lực của cơ thể, giúp cơ thể chống lại những bất lợi do môi trường, do đời sống cẩu thả của con người tạo nên, để thiết lập lại trạng thái quân bình của cơ thể. Khi cơ thể mang bệnh, lực điều hành luôn có xu hướng tích cực để loại bỏ mô bệnh, hàn gắn những thương tổn. Trong quá trình nhịn ăn, lực điều hành này giúp cơ thể tồn tại bằng trật tự sử dụng năng lượng dự trữ của cơ thể.</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3021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6876" y="133787"/>
            <a:ext cx="10228386"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3.Nhìn nhận một lực điều hành thống nhất tinh vi của cơ thể, dẫn luận qua sự tương tác với virus SARS-CoV-2 </a:t>
            </a:r>
          </a:p>
          <a:p>
            <a:pPr algn="just"/>
            <a:r>
              <a:rPr lang="vi-VN" sz="2400" dirty="0">
                <a:latin typeface="Times New Roman" panose="02020603050405020304" pitchFamily="18" charset="0"/>
                <a:cs typeface="Times New Roman" panose="02020603050405020304" pitchFamily="18" charset="0"/>
              </a:rPr>
              <a:t>Chúng ta có thể nhận ra một lực điều hành đến từng phân tử, nguyên tử, của cơ thể qua những thành tựu mô tả vi thể của khoa học hiện đại, khi quan sát về sự tương tác giữa virus và cơ thể con người. Không thể nào giải thích nếu không công nhận một lực điều hành nhất quán, khiến cơ thể thông minh đến từng tế bào, thậm chí từ những đơn vị nhỏ hơn thế nhiều. Chúng tôi xin trình bày những nghiên cứu về loài virus này về Cấu trúc phân tử, Bệnh học, Vi sinh học, Miễn dịch học, Điều trị học…, để nhìn ra tính tổng thể, và qua đó cũng thấy cả một tiềm năng của cơ thể luôn có xu hướng tái tạo những tổn thương.</a:t>
            </a:r>
          </a:p>
          <a:p>
            <a:pPr algn="just"/>
            <a:r>
              <a:rPr lang="vi-VN" sz="2400" dirty="0">
                <a:latin typeface="Times New Roman" panose="02020603050405020304" pitchFamily="18" charset="0"/>
                <a:cs typeface="Times New Roman" panose="02020603050405020304" pitchFamily="18" charset="0"/>
              </a:rPr>
              <a:t>-Thứ nhất: Nhìn nhận một lực điều hành qua sự tiến hoá</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Một bên là virus SARS-CoV-2, một loại vật chất chưa được xem là chất sống (?!), chúng chỉ là một thể trung gian giữa chất sống và chất vô sinh (không có cấu tạo tế bào, không di chuyển được,  không có khả năng tự sinh sản, không có quá trình trao đổi chất…; một chút nắng cũng khô héo, một chút mặn cũng tan nát, một chút axit hay bazơ cũng tiêu tùng… Rất mong manh!)…; chúng chỉ biểu hiện được một số tính chất cơ bản của sự sống khi và chỉ khi lọt được vào bên trong tế bào niêm mạc hô hấp của vật chủ có những cấu trúc vật chất phù hợp với nó…</a:t>
            </a:r>
          </a:p>
        </p:txBody>
      </p:sp>
    </p:spTree>
    <p:extLst>
      <p:ext uri="{BB962C8B-B14F-4D97-AF65-F5344CB8AC3E}">
        <p14:creationId xmlns:p14="http://schemas.microsoft.com/office/powerpoint/2010/main" val="2236659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399" y="909854"/>
            <a:ext cx="8979877" cy="5262979"/>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Phải chăng virus chỉ là một biểu hiện vật chất của bệnh, còn bệnh là một điều gì đó khác hơn? Con người không thể tiêu diệt được nó vì khi ngoài tế bào thì nó là một chất vô sinh, còn khi có tính chất của một chất sống thì lại nằm bên trong tế bào, có thể lờ mờ nhận ra một năng lực nào đó đang điều hành tác động của cơ thể con người đối với nó.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-Thứ hai: Nhìn nhận một lực điều hành qua sự phát triển của virus</a:t>
            </a:r>
          </a:p>
          <a:p>
            <a:pPr algn="just"/>
            <a:r>
              <a:rPr lang="vi-VN" sz="2400" dirty="0">
                <a:latin typeface="Times New Roman" panose="02020603050405020304" pitchFamily="18" charset="0"/>
                <a:cs typeface="Times New Roman" panose="02020603050405020304" pitchFamily="18" charset="0"/>
              </a:rPr>
              <a:t>Bản chất của virus: Khoa học đưa ra khái niệm “hạt” (particle trong Anh ngữ hoặc virion trong La-Tinh) chứ không phải là “con” như cách gọi thông tục của người Việt (“con virus”). Thói quen gọi tên như vậy, càng làm người Việt hình dung sai, tưởng tượng SARS-CoV-2 là một con ác quỷ hay ác thú thu nhỏ vừa khôn ngoan, trí trá, xảo quyệt, vừa hung hiểm, tàn độc, có thể xâm nhập và tiêu diệt bản thân con người bất cứ lúc nào!</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800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3239" y="-79653"/>
            <a:ext cx="10075984" cy="7109639"/>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Phần này, chúng tôi đặt lại 2 vấn đề:</a:t>
            </a:r>
          </a:p>
          <a:p>
            <a:pPr algn="just"/>
            <a:r>
              <a:rPr lang="vi-VN" sz="2400" dirty="0">
                <a:latin typeface="Times New Roman" panose="02020603050405020304" pitchFamily="18" charset="0"/>
                <a:cs typeface="Times New Roman" panose="02020603050405020304" pitchFamily="18" charset="0"/>
              </a:rPr>
              <a:t>1/Về sự nhân lên của virus: Xét vật chất di truyền chuỗi ARN của virus này số lượng nucleotit chỉ bằng 1/200.000 của người (30 ngàn đơn so với 3 tỷ kép; chỉ thay Timin bằng Uraxin), nếu mỗi lần nhân lên của virus chỉ tận dụng hiệu quả bằng 1/10 vật chất di truyền của tế bào người, thì cũng chỉ vài lần nhân lên thì cả hệ thống hô hấp của con người đều bị huỷ hoại… Thế nhưng, thực tế không phải như vậy! Dù bị nhiễm virus thì cũng có đến 95% người bệnh lành bệnh tự nhiên. Điều này lại gợi ý cho một năng lực nào đó thuộc về cơ thể người bệnh đang điều hoà sự tương tác giữa virus với cơ thể con người, để dẫn đến một tỷ lệ lành bệnh rất lớn (hơn 80% lành bệnh, 14% có triệu chứng bệnh cúm nhưng vẫn lành…)!</a:t>
            </a:r>
          </a:p>
          <a:p>
            <a:pPr algn="just"/>
            <a:r>
              <a:rPr lang="vi-VN" sz="2400" dirty="0">
                <a:latin typeface="Times New Roman" panose="02020603050405020304" pitchFamily="18" charset="0"/>
                <a:cs typeface="Times New Roman" panose="02020603050405020304" pitchFamily="18" charset="0"/>
              </a:rPr>
              <a:t>2/Cấu trúc của SARS-CoV-2 đã được giải mã đến từng nucleotit và các loại protein đặc thù của nó, cho thấy tác nhân gây bệnh hoàn toàn tương đồng đến cấp phân tử (khi có thay đổi thì đã tạo thành những biến chủng mới), nhưng bệnh cảnh mỗi người mỗi khác, điều này lại gợi ý khá rõ cho một năng lực nào đó thuộc về cơ thể người bệnh đang chi phối tất cả sự giao tranh giữa cơ thể con người và tác nhân gây bệnh. Cũng vậy, nếu không thừa nhận một năng lực thuộc về cơ thể đang được điều phối cuộc tương tác tinh vi cùng cực, thì không thể nào giải thích được nghịch lý vừa nêu trên!</a:t>
            </a:r>
          </a:p>
        </p:txBody>
      </p:sp>
    </p:spTree>
    <p:extLst>
      <p:ext uri="{BB962C8B-B14F-4D97-AF65-F5344CB8AC3E}">
        <p14:creationId xmlns:p14="http://schemas.microsoft.com/office/powerpoint/2010/main" val="1559703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270" y="123065"/>
            <a:ext cx="9832695" cy="6740307"/>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Thứ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Bệnh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vi </a:t>
            </a:r>
            <a:r>
              <a:rPr lang="en-US" sz="2400" dirty="0" err="1">
                <a:latin typeface="Times New Roman" panose="02020603050405020304" pitchFamily="18" charset="0"/>
                <a:cs typeface="Times New Roman" panose="02020603050405020304" pitchFamily="18" charset="0"/>
              </a:rPr>
              <a:t>sinh</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3.1. Hấp phụ: Virus hấp phụ vào bề mặt tế bào, các hạt virus gắn vào các thụ thể (receptor) đặc hiệu ở bề mặt tế bào biểu mô đường hô hấp (do các kháng nguyên bề mặt của virus chỉ phù hợp với các tế bào này mà thôi).</a:t>
            </a:r>
          </a:p>
          <a:p>
            <a:r>
              <a:rPr lang="vi-VN" sz="2400" dirty="0">
                <a:latin typeface="Times New Roman" panose="02020603050405020304" pitchFamily="18" charset="0"/>
                <a:cs typeface="Times New Roman" panose="02020603050405020304" pitchFamily="18" charset="0"/>
              </a:rPr>
              <a:t>3.2. Xâm nhập: Virus xâm nhập qua màng tế bào qua cơ chế “ẩm bào”, tiếp đó vỏ capsid của virus sẽ được enzyme cởi vỏ (decapsidase) của tế bào phân huỷ, giải phóng axit nucleic của virus. Đó gọi là giai đoạn “cởi áo”.</a:t>
            </a:r>
          </a:p>
          <a:p>
            <a:r>
              <a:rPr lang="vi-VN" sz="2400" dirty="0">
                <a:latin typeface="Times New Roman" panose="02020603050405020304" pitchFamily="18" charset="0"/>
                <a:cs typeface="Times New Roman" panose="02020603050405020304" pitchFamily="18" charset="0"/>
              </a:rPr>
              <a:t>3.3. Tổng hợp các thành phần cấu trúc: Virus truyền đạt những thông tin di truyền cho các tế bào chủ và bắt các tế bào chủ chuyển hướng sang tổng hợp các thành phần của virus: ARN (axit nucleic) của virus được nhân lên và 29 loại protein đặc thù của nó được tổng hợp.</a:t>
            </a:r>
          </a:p>
          <a:p>
            <a:r>
              <a:rPr lang="vi-VN" sz="2400" dirty="0">
                <a:latin typeface="Times New Roman" panose="02020603050405020304" pitchFamily="18" charset="0"/>
                <a:cs typeface="Times New Roman" panose="02020603050405020304" pitchFamily="18" charset="0"/>
              </a:rPr>
              <a:t>3.4. Lắp ráp các thành phần: mỗi chuỗi ARN và 29 loại protein đặc thù tạo vỏ capsid được lắp ráp thành từng đơn vị, và quá trình này tạo nên hằng vạn hạt virus hoàn chỉnh (cũng có trường hợp không hoàn chỉnh nhưng xác suất không lớn, như lắp ráp sai tạo ra virus không hoàn chỉnh (hạt DIP), hoặc các virus giả (pseudovirion), hoặc có những thay đổi nhỏ tạo đột biến).</a:t>
            </a:r>
          </a:p>
          <a:p>
            <a:r>
              <a:rPr lang="vi-VN" sz="2400" dirty="0">
                <a:latin typeface="Times New Roman" panose="02020603050405020304" pitchFamily="18" charset="0"/>
                <a:cs typeface="Times New Roman" panose="02020603050405020304" pitchFamily="18" charset="0"/>
              </a:rPr>
              <a:t>3.5. Giải phóng:  Hằng vạn hạt virus tạo thành sẽ phá vỡ màng tế bào để ra ngoài và tiếp tục đi xâm lấn các tế bào cảm thụ khác.</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912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338" y="0"/>
            <a:ext cx="10744200"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Từ một góc độ khác nhìn nhận, một quy trình tinh tế vĩ đại như mô tả phải do chính cơ thể con người với 75 ngàn tỷ tế bào hoạt động vi diệu do đã tiến hoá hằng triệu triệu năm thực hiện, thì mới khả dĩ thuyết phục! Trên cơ sở thành tựu quan sát của khoa học, có thể nhìn từ trong ra, thay đổi chủ khách, mô tả lại quy trình trên như sau:</a:t>
            </a:r>
          </a:p>
          <a:p>
            <a:pPr algn="just"/>
            <a:r>
              <a:rPr lang="vi-VN" sz="2400" dirty="0">
                <a:latin typeface="Times New Roman" panose="02020603050405020304" pitchFamily="18" charset="0"/>
                <a:cs typeface="Times New Roman" panose="02020603050405020304" pitchFamily="18" charset="0"/>
              </a:rPr>
              <a:t>3.1’. Hấp phụ:  cơ thể điều khiển những tế bào biểu mô đường hô hấp hấp phụ những virus Corona có kháng nguyên tương ứng với receptor (cảm thụ quan) trên bề mặt của tế bào.</a:t>
            </a:r>
          </a:p>
          <a:p>
            <a:pPr algn="just"/>
            <a:r>
              <a:rPr lang="vi-VN" sz="2400" dirty="0">
                <a:latin typeface="Times New Roman" panose="02020603050405020304" pitchFamily="18" charset="0"/>
                <a:cs typeface="Times New Roman" panose="02020603050405020304" pitchFamily="18" charset="0"/>
              </a:rPr>
              <a:t>3.2’. Xâm nhập: Một lực thuộc về Cơ thể thông qua cơ chế ẩm bào nuốt virus vào bên trong tế bào, tiếp đó dùng enzyme cởi vỏ (decapsidase) để cởi bỏ vỏ capsid của virus và phân huỷ, giải phóng axit nucleic của virus. Đó gọi là giai đoạn “cởi áo”.</a:t>
            </a:r>
          </a:p>
          <a:p>
            <a:pPr algn="just"/>
            <a:r>
              <a:rPr lang="vi-VN" sz="2400" dirty="0">
                <a:latin typeface="Times New Roman" panose="02020603050405020304" pitchFamily="18" charset="0"/>
                <a:cs typeface="Times New Roman" panose="02020603050405020304" pitchFamily="18" charset="0"/>
              </a:rPr>
              <a:t>3.3’. Tổng hợp các thành phần cấu trúc: Một lực thuộc về Cơ thể đưa các thành phần của virus vào các nhà máy sản xuất (bào quan) trong khắp tế bào rồi sử dụng nguyên vật liệu của tế bào sản xuất các thành phần này (ARN và 29 loại protein).</a:t>
            </a:r>
          </a:p>
          <a:p>
            <a:pPr algn="just"/>
            <a:r>
              <a:rPr lang="vi-VN" sz="2400" dirty="0">
                <a:latin typeface="Times New Roman" panose="02020603050405020304" pitchFamily="18" charset="0"/>
                <a:cs typeface="Times New Roman" panose="02020603050405020304" pitchFamily="18" charset="0"/>
              </a:rPr>
              <a:t>3.4’. Lắp ráp các thành phần: Một lực thuộc về Cơ thể dùng hằng triệu đơn nguyên kiến trúc của ARN và 29 loại protein vỏ được sản xuất mọi nơi, đem lắp ráp thành hằng vạn hạt virus hoàn chỉnh.</a:t>
            </a:r>
          </a:p>
          <a:p>
            <a:pPr algn="just"/>
            <a:r>
              <a:rPr lang="vi-VN" sz="2400" dirty="0">
                <a:latin typeface="Times New Roman" panose="02020603050405020304" pitchFamily="18" charset="0"/>
                <a:cs typeface="Times New Roman" panose="02020603050405020304" pitchFamily="18" charset="0"/>
              </a:rPr>
              <a:t>3.5’. Giải phóng: Một lực thuộc về Cơ thể dùng hằng vạn hạt virus tạo thành để phá vỡ màng tế bào, đẩy virus đến cho các tế bào cảm thụ khác.</a:t>
            </a:r>
          </a:p>
        </p:txBody>
      </p:sp>
    </p:spTree>
    <p:extLst>
      <p:ext uri="{BB962C8B-B14F-4D97-AF65-F5344CB8AC3E}">
        <p14:creationId xmlns:p14="http://schemas.microsoft.com/office/powerpoint/2010/main" val="4159416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2637" y="0"/>
            <a:ext cx="9613127" cy="7109639"/>
          </a:xfrm>
          <a:prstGeom prst="rect">
            <a:avLst/>
          </a:prstGeom>
        </p:spPr>
        <p:txBody>
          <a:bodyPr wrap="square">
            <a:spAutoFit/>
          </a:bodyPr>
          <a:lstStyle/>
          <a:p>
            <a:pPr algn="just"/>
            <a:r>
              <a:rPr lang="vi-VN" sz="2400" dirty="0">
                <a:solidFill>
                  <a:srgbClr val="0070C0"/>
                </a:solidFill>
                <a:latin typeface="Times New Roman" panose="02020603050405020304" pitchFamily="18" charset="0"/>
                <a:cs typeface="Times New Roman" panose="02020603050405020304" pitchFamily="18" charset="0"/>
              </a:rPr>
              <a:t>Phần 1: HÀNH TRÌNH CUỘC ĐỜI</a:t>
            </a:r>
          </a:p>
          <a:p>
            <a:pPr algn="just"/>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-Bẩm sinh: rất hư nhược, sinh ra chỉ 1,7kg. Tiếp xúc nhiều với bạn bè lớn hơn nhiều, đa phần là hoang đàng, nên có một đời sống rất hoang dã, và tham gia nhiều hoạt động thể thao.</a:t>
            </a:r>
          </a:p>
          <a:p>
            <a:pPr algn="just"/>
            <a:r>
              <a:rPr lang="vi-VN" sz="2400" dirty="0">
                <a:latin typeface="Times New Roman" panose="02020603050405020304" pitchFamily="18" charset="0"/>
                <a:cs typeface="Times New Roman" panose="02020603050405020304" pitchFamily="18" charset="0"/>
              </a:rPr>
              <a:t>-Học được vài tháng ở lớp 11, bỏ học, đá bóng cho Đội Trẻ thành phố Huế (1980), sang năm 1981, cầu thủ của Đội bóng Thanh Niên Bình Trị Thiên.</a:t>
            </a:r>
          </a:p>
          <a:p>
            <a:pPr algn="just"/>
            <a:r>
              <a:rPr lang="vi-VN" sz="2400" dirty="0">
                <a:latin typeface="Times New Roman" panose="02020603050405020304" pitchFamily="18" charset="0"/>
                <a:cs typeface="Times New Roman" panose="02020603050405020304" pitchFamily="18" charset="0"/>
              </a:rPr>
              <a:t>-Tháng 2/1982-6/1985: quân ngũ</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-Học bổ túc văn hóa lớp 12 (đã về trương cũ, xin thầy cô trường cũ cùng phê cho một học bạ đã học xong lớp 11), thi đỗ được vào trường Đại học Y khoa Huế thì: tâm căn suy nhược trầm trọng (nổi bật tam chứng suy nhược: đau đầu, mất ngủ, giảm trí nhớ)!</a:t>
            </a:r>
          </a:p>
          <a:p>
            <a:pPr algn="just"/>
            <a:r>
              <a:rPr lang="vi-VN" sz="2400" dirty="0">
                <a:latin typeface="Times New Roman" panose="02020603050405020304" pitchFamily="18" charset="0"/>
                <a:cs typeface="Times New Roman" panose="02020603050405020304" pitchFamily="18" charset="0"/>
              </a:rPr>
              <a:t>-Tháng 10/ 1986 vào trường Y, điều trị các loại thuốc an thần không hiệu quả, bỏ thuốc (lần cuối cùng dùng thuốc an thần là đến giữa năm 1987); tìm về với các phương Đông y, cũng không hiệu quả gì nhiều; tìm đến với dưỡng sinh: ăn uống dưỡng sinh và vận động dưỡng sinh, có tác dụng khá khá; tìm đến với phương pháp nhịn ăn, thực ra không phải tìm kiếm gì cả, mọi cái đến rất tự nhiên... cuối cùng giải quyết được Hội chứng tâm căn suy nhược.</a:t>
            </a:r>
          </a:p>
          <a:p>
            <a:pPr algn="just"/>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576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1" y="215261"/>
            <a:ext cx="10316308"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-Thứ tư: Nhìn nhận một lực điều hành từ Miễn dịch học</a:t>
            </a:r>
          </a:p>
          <a:p>
            <a:pPr algn="just"/>
            <a:r>
              <a:rPr lang="vi-VN" sz="2400" dirty="0">
                <a:latin typeface="Times New Roman" panose="02020603050405020304" pitchFamily="18" charset="0"/>
                <a:cs typeface="Times New Roman" panose="02020603050405020304" pitchFamily="18" charset="0"/>
              </a:rPr>
              <a:t>Sự mô tả của Miễn dịch học đối với SARS-CoV-2 cho chúng ta những thước phim sinh động rõ ràng về các bước tấn công của virus, thể hiện sự “thông minh”, “khôn khéo”, “gian trá”, “hung hiểm”… của virus này. Tất nhiên, những thuộc tính trong dấu ngoặc kép gán cho một loại không phải là chất sống cũng đã là một nghịch lý.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-Thứ năm: nhìn nhận một lực điều hành từ tri thức di truyền phân tử</a:t>
            </a:r>
          </a:p>
          <a:p>
            <a:pPr algn="just"/>
            <a:r>
              <a:rPr lang="vi-VN" sz="2400" dirty="0">
                <a:latin typeface="Times New Roman" panose="02020603050405020304" pitchFamily="18" charset="0"/>
                <a:cs typeface="Times New Roman" panose="02020603050405020304" pitchFamily="18" charset="0"/>
              </a:rPr>
              <a:t>Các nhà khoa học đương đại đã giải mã hoàn toàn bộ gen của SARS-CoV-2: bộ gen chứa khoảng 30.000 ký tự (các nucleotit: Andenin, Xiderin, Guanin, Uraxin) và xác định bộ gen này mã hoá 29 protein, và xác định được đa phần nhiệm vụ của từng protein: có loại làm nhiệm vụ cảnh giới, có loại thôi miên tế bào, có loại tuyển dụng các bào quan buộc sản xuất protein cho virus, có loại ngăn cản tế bào sản xuất protein chống lại virus, có loại nguỵ trang cho các gen của virus giúp chúng không bị tấn công, có loại dùng dọp dẹp các công xưởng bừa bộn do sản xuất vũ khí (để các loại bảo vệ không phát hiện được hoạt động sản xuất vũ khí của nó), có loại giúp ARN của virus trốn khỏi các protein bảo vệ tế bào, có loại giúp thay đổi môi trường bên trong của tế bào nhiễm giúp virus dễ dàng sao chép và nhân lên hơn, lại có loại ngăn chặn các thông tin tín hiệu mà tế bào nhiễm gửi đến cho hệ miễn dịch…</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1462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5993" y="474345"/>
            <a:ext cx="9161584" cy="6001643"/>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-Thứ sáu: Nhìn nhận một lực điều hành trong điều trị SARS-CoV-2  </a:t>
            </a:r>
          </a:p>
          <a:p>
            <a:pPr algn="just"/>
            <a:r>
              <a:rPr lang="vi-VN" sz="2400" dirty="0">
                <a:latin typeface="Times New Roman" panose="02020603050405020304" pitchFamily="18" charset="0"/>
                <a:cs typeface="Times New Roman" panose="02020603050405020304" pitchFamily="18" charset="0"/>
              </a:rPr>
              <a:t>          Từ năm 1915 khoa học đã phát hiện virus của vi khuẩn, 1935 tách biệt và kết tinh virus khảm thuốc lá, 1940 đã quan sát được hình dạng và thành phần cấu trúc của virus cúm nhờ vào kính hiển vi điện tử. Như vậy là hơn 100 năm từ lúc phát hiện, và hơn 80 năm từ khi nhìn thấy virus rõ ràng dưới kính hiển vi, con người vẫn không thể nào chế ra dược phẩm tiêu diệt được nó, vì đó là một thứ không phải chất sống khi bên ngoài tế bào, mà vào trong tế bào lại phân rã thành từng phần để tổng hợp… Điều trị bệnh cúm nói chung thì cả trăm năm nay vẫn vậy, chỉ dùng các loại thuốc nâng cao thể trạng, điều trị hỗ trợ, rồi chờ cơ thể tự hoàn chỉnh quy trình miễn dịch khoảng thời gian một đôi tuần, bệnh tự nhiên lui, và đa phần thì điều trị hay không, kết quả cũng không khác mấy… Với SARS-CoV-2 hôm nay, cũng chỉ là điều trị hỗ trợ, bao gồm hỗ trợ hô hấp như thở Oxy, thở máy, kể cả phương pháp hiện đại như ECMO[1] thực chất cũng chỉ là cung cấp Oxy cho máu để giúp giữ bệnh nhân sống sót cho đến khi tự hồi phục nhờ chính vào cơ chế miễn dịch của cơ thể.</a:t>
            </a:r>
          </a:p>
        </p:txBody>
      </p:sp>
    </p:spTree>
    <p:extLst>
      <p:ext uri="{BB962C8B-B14F-4D97-AF65-F5344CB8AC3E}">
        <p14:creationId xmlns:p14="http://schemas.microsoft.com/office/powerpoint/2010/main" val="1162674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347" y="210823"/>
            <a:ext cx="9102968" cy="5632311"/>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Với kinh nghiệm dân gian, thì các loại bệnh cảm cúm cảm lạnh lại vô cùng đơn giản, chỉ cần một nồi nước lá xông của bà nông dân, hoặc nồi khoai xông hơi của người ngư dân cũng khỏi…; hay những người lính trong thập niên 80 thế kỷ trước mà chúng tôi trải nghiệm, đôi khi chỉ cần vài cốc rượu với vài múi tỏi cũng khỏi; sau này, rất nhiều người trong chúng tôi thực hành những phương pháp tiết thực (không dưới vài chục lần), thì càng đơn giản hơn, chỉ cần 2, 3 ngày là khỏi hoàn toàn.</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Phần này, càng củng cố cho chúng ta một năng lực nào đó từ phía cơ thể người bệnh đang chi phối toàn bộ quá trình bệnh tật của con người, toàn bộ sự tương tác giữa cơ thể và các loại vi sinh vật, như một sự vay trả (không phải ngẫu nhiên), mà bản thân khoa học không thể can thiệp để giúp con người trốn nợ được. </a:t>
            </a:r>
            <a:r>
              <a:rPr lang="vi-VN" sz="2400">
                <a:latin typeface="Times New Roman" panose="02020603050405020304" pitchFamily="18" charset="0"/>
                <a:cs typeface="Times New Roman" panose="02020603050405020304" pitchFamily="18" charset="0"/>
              </a:rPr>
              <a:t>Điều đó càng khẳng định tính tổng thể của cơ thể, mọi hoạt động của tế bào, cũng như mỗi hoạt động của từng nucleotide của từng con virus, đều dưới sự điều hành của một lực thuộc về cơ thể con người!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3885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655" y="197346"/>
            <a:ext cx="9636368" cy="6370975"/>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4.Trải nghiệm: </a:t>
            </a:r>
          </a:p>
          <a:p>
            <a:pPr algn="just"/>
            <a:r>
              <a:rPr lang="vi-VN" sz="2400" dirty="0">
                <a:latin typeface="Times New Roman" panose="02020603050405020304" pitchFamily="18" charset="0"/>
                <a:cs typeface="Times New Roman" panose="02020603050405020304" pitchFamily="18" charset="0"/>
              </a:rPr>
              <a:t>Thực tình, trong 40 năm không dùng thuốc, tôi sử dụng rất nhiều phương pháp để giữ gìn sức khỏe, phòng ngừa và điều trị tật bệnh, nhưng nhịn ăn vẫn được xem là cách thức tỉnh tiềm năng của con người đơn giản và hiệu quả nhất, dùng trong cấp tính hay mạn tính đều được. Sau những đợt nhịn ăn, lại dùng những phương pháp thực dưỡng để tái tạo cơ thể, cùng với đó là các vận động dưỡng sinh như Thái Cực Quyền, Thập Nhị Huyền Công, Bát Đoạn Cẩm, Yoga... Sau khi nghiên cứu và thực hành gần 30 năm, nghiên cứu nhiều thành tựu khác của các nhà Khoa học lớn (như Bác sĩ Shinhia và các nhà khoa học có đề tài tương tự), đúc rút kinh nghiệm của người xưa, và quan sát đời sống của các bậc minh triết, thì khái quát được một định đề: nhịn được càng nhiều ngày trong năm càng tốt, nếu lắng biết lắng nghe cơ thể, đặc biệt là khi ăn lại; từ đó bản thân lại chọn một con đường trung đạo đối với phương pháp. Trong hơn 10 năm lại đây, tôi lại dùng cách nhịn ăn trung dung: ăn một ngày một lần. Điều này tính ra lại là một kiểu nhịn ăn đỉnh cao, xét ra các phương pháp nhịn ăn cực đoan dài ngày không bao giờ đạt đến số ngày nhịn ăn như con đường trung đạo này!</a:t>
            </a:r>
          </a:p>
        </p:txBody>
      </p:sp>
    </p:spTree>
    <p:extLst>
      <p:ext uri="{BB962C8B-B14F-4D97-AF65-F5344CB8AC3E}">
        <p14:creationId xmlns:p14="http://schemas.microsoft.com/office/powerpoint/2010/main" val="1668689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576" y="65874"/>
            <a:ext cx="11380177"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5. Trình bày 4 cấp độ (tạm phân) đã thực hành nhịn ăn trong giai đoạn đầu tìm hiểu (giai đoạn sinh viên y khoa), và những kết luận sơ bộ: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5.1.Cấp độ thứ nhất: Đối với những lần thực hiện dài ngày, tôi đã thực nghiệm qua nhiều lần, trong giai đoạn mới bắt đầu, thì thực hiện lần đầu ngắn nhất là 1 tuần (năm 1989) nhưng hoàn toàn không uống nước, lần thứ nhì 2 tuần (hè năm 1989), lần 3 thực hành 4 tuần hè năm 1990 [chỉ nói về những thực nghiệm ban đầu, còn về sau thì rất nhiều lần nữa]. </a:t>
            </a:r>
          </a:p>
          <a:p>
            <a:pPr algn="just"/>
            <a:r>
              <a:rPr lang="vi-VN" sz="2400" dirty="0">
                <a:latin typeface="Times New Roman" panose="02020603050405020304" pitchFamily="18" charset="0"/>
                <a:cs typeface="Times New Roman" panose="02020603050405020304" pitchFamily="18" charset="0"/>
              </a:rPr>
              <a:t>*Kết luận sơ bộ sau thực hành cấp độ thứ nhất: </a:t>
            </a:r>
          </a:p>
          <a:p>
            <a:pPr algn="just"/>
            <a:r>
              <a:rPr lang="vi-VN" sz="2400" dirty="0">
                <a:latin typeface="Times New Roman" panose="02020603050405020304" pitchFamily="18" charset="0"/>
                <a:cs typeface="Times New Roman" panose="02020603050405020304" pitchFamily="18" charset="0"/>
              </a:rPr>
              <a:t>- Con người bình thường có thể nhịn ăn được rất lâu, có thể  dễ dàng đạt được 5, 7 tuần hoặc lâu hơn nữa.</a:t>
            </a:r>
          </a:p>
          <a:p>
            <a:pPr algn="just"/>
            <a:r>
              <a:rPr lang="vi-VN" sz="2400" dirty="0">
                <a:latin typeface="Times New Roman" panose="02020603050405020304" pitchFamily="18" charset="0"/>
                <a:cs typeface="Times New Roman" panose="02020603050405020304" pitchFamily="18" charset="0"/>
              </a:rPr>
              <a:t>-Trên một cơ thể đang nhịn ăn, tất cả những vi khuẩn tiềm tàng trong người không thể hoạt động để gây ra bệnh tật.</a:t>
            </a:r>
          </a:p>
          <a:p>
            <a:pPr algn="just"/>
            <a:r>
              <a:rPr lang="vi-VN" sz="2400" dirty="0">
                <a:latin typeface="Times New Roman" panose="02020603050405020304" pitchFamily="18" charset="0"/>
                <a:cs typeface="Times New Roman" panose="02020603050405020304" pitchFamily="18" charset="0"/>
              </a:rPr>
              <a:t>-Không phải chỉ có vi sinh vật mà tất cả những tác nhân khác xưa nay vẫn được xem là nguyên nhân tật bệnh, cũng không thể gây ra bệnh tật gì trong quá trình nhịn ăn.</a:t>
            </a:r>
          </a:p>
          <a:p>
            <a:pPr algn="just"/>
            <a:r>
              <a:rPr lang="vi-VN" sz="2400" dirty="0">
                <a:latin typeface="Times New Roman" panose="02020603050405020304" pitchFamily="18" charset="0"/>
                <a:cs typeface="Times New Roman" panose="02020603050405020304" pitchFamily="18" charset="0"/>
              </a:rPr>
              <a:t>-Sau những lần nhịn ăn là cơ thể trở nên mạnh khỏe cường tráng hơn, trí óc trở nên linh mẫn hơn, cảm thấy cơ thể mình trẻ lại với sức sống bừng bừng như thời niên thiếu. </a:t>
            </a:r>
          </a:p>
          <a:p>
            <a:pPr algn="just"/>
            <a:r>
              <a:rPr lang="vi-VN" sz="2400" dirty="0">
                <a:latin typeface="Times New Roman" panose="02020603050405020304" pitchFamily="18" charset="0"/>
                <a:cs typeface="Times New Roman" panose="02020603050405020304" pitchFamily="18" charset="0"/>
              </a:rPr>
              <a:t>-Một điều đáng nói nữa, trong quá trình nhịn ăn, có một cảm thấy bình an đến kỳ lạ, một cảm giác bình an thấm tràn trong cơ thể, luôn cảm giác tự tin rằng không một tác nhân nào có thể gây ra cho cơ thể mình một điều bất lợi.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626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431" y="0"/>
            <a:ext cx="11254154"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5.2.Cấp độ thứ hai: </a:t>
            </a:r>
          </a:p>
          <a:p>
            <a:pPr algn="just"/>
            <a:r>
              <a:rPr lang="vi-VN" sz="2400" dirty="0">
                <a:latin typeface="Times New Roman" panose="02020603050405020304" pitchFamily="18" charset="0"/>
                <a:cs typeface="Times New Roman" panose="02020603050405020304" pitchFamily="18" charset="0"/>
              </a:rPr>
              <a:t>Thực hiện lần nhịn ăn thứ 3 là 4 tuần (năm 1991), lần dài nhất là lần thứ 4 ngay sau khi tốt nghiệp Bác sĩ đa khoa: 7 tuần (năm 1992) và đặc biệt tuần cuối cùng không uống tý nước nào cả, lần thứ 5 do điều kiện khách quan nên chỉ làm được 3 tuần (năm 1993). Và đặc biệt, những lần này, Tôi vẫn hằng ngày tiếp xúc với các bệnh nhân, đều là những bệnh nhân nghèo nàn khốn khó, đến để được châm cứu miễn phí, trong đó hẳn một tỷ lệ khá lớn các bệnh truyền nhiễm. </a:t>
            </a:r>
          </a:p>
          <a:p>
            <a:pPr algn="just"/>
            <a:r>
              <a:rPr lang="vi-VN" sz="2400" dirty="0">
                <a:latin typeface="Times New Roman" panose="02020603050405020304" pitchFamily="18" charset="0"/>
                <a:cs typeface="Times New Roman" panose="02020603050405020304" pitchFamily="18" charset="0"/>
              </a:rPr>
              <a:t>*Kết luận sơ bộ sau thực hành cấp độ thứ hai:</a:t>
            </a:r>
          </a:p>
          <a:p>
            <a:pPr algn="just"/>
            <a:r>
              <a:rPr lang="vi-VN" sz="2400" dirty="0">
                <a:latin typeface="Times New Roman" panose="02020603050405020304" pitchFamily="18" charset="0"/>
                <a:cs typeface="Times New Roman" panose="02020603050405020304" pitchFamily="18" charset="0"/>
              </a:rPr>
              <a:t>-Trong giai đoạn đang nhịn ăn, người nhịn ăn vẫn có thể tiếp xúc với nhiều người, sống trong một môi trường hoàn toàn bình thường, nghĩa là có thể luôn luôn tiếp xúc với vi khuẩn, vi rút, nấm và các tác nhân gây bệnh khác, song vẫn có một cơ thể quân bình, không mang tật bệnh gì và không nhiễm bệnh gì cả.</a:t>
            </a:r>
          </a:p>
          <a:p>
            <a:pPr algn="just"/>
            <a:r>
              <a:rPr lang="vi-VN" sz="2400" dirty="0">
                <a:latin typeface="Times New Roman" panose="02020603050405020304" pitchFamily="18" charset="0"/>
                <a:cs typeface="Times New Roman" panose="02020603050405020304" pitchFamily="18" charset="0"/>
              </a:rPr>
              <a:t>- Cũng như lần nhịn cấp độ một: sau những lần nhịn ăn là cơ thể trở nên mạnh khỏe cường tráng hơn, trí óc trở nên linh mẫn hơn, ăn uống vô cùng ngon miệng… Đặc biệt, sau lần nhịn ăn 7 tuần, sau khi chỉ mới ăn lại 1 chén hồ, tôi đã bơi 3 vòng sông Hương, và sau đó, tôi dùng vận động dưỡng sinh để hồi phục cơ thể, dù sút đi hơn 20 kg, song chỉ sau 2 tháng tôi đã lấy lại 25 kg (tất nhiên đó là một sai lầm). Sau một đợt nhịn ăn như vậy, tôi cảm thấy cơ thể mình trẻ lại với sức sống bừng bừng như thời niên thiếu. </a:t>
            </a:r>
          </a:p>
        </p:txBody>
      </p:sp>
    </p:spTree>
    <p:extLst>
      <p:ext uri="{BB962C8B-B14F-4D97-AF65-F5344CB8AC3E}">
        <p14:creationId xmlns:p14="http://schemas.microsoft.com/office/powerpoint/2010/main" val="1576262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977" y="0"/>
            <a:ext cx="10339754"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5.3.Cấp độ thứ ba: nhịn ăn điều trị cho các bệnh nhiễm trùng.</a:t>
            </a:r>
          </a:p>
          <a:p>
            <a:pPr algn="just"/>
            <a:r>
              <a:rPr lang="vi-VN" sz="2400" dirty="0">
                <a:latin typeface="Times New Roman" panose="02020603050405020304" pitchFamily="18" charset="0"/>
                <a:cs typeface="Times New Roman" panose="02020603050405020304" pitchFamily="18" charset="0"/>
              </a:rPr>
              <a:t>Ở cấp độ này, tôi đã dùng phương pháp nhịn ăn này điều trị các loại bệnh nhiễm trùng cho bản thân, người thân và một số bệnh nhân khác. Bản thân tôi, trong gần 40 năm vừa qua, tôi có bị 2 lần bị viêm phổi giống nhau, bác sĩ siêu âm giỏi nhất ở đây đã kết luận là viêm đông đặc đáy phổi phải, tôi đã phải dùng đến 7 ngày nhịn ăn để loại bỏ hoàn toàn căn bệnh; đồng thời, cũng 2 lần bị lỵ trực trùng, bệnh cảnh hết sức rầm rộ, tôi đã phải dùng đến 6 ngày nhịn ăn để loại trừ hoàn toàn tật bệnh này, đồng thời đều một bệnh án giống nhau: đến ngày thứ bảy sau khi uống 1 chén hồ, đã lên tàu đi Hà Nội in sách; một lần bị viêm đại tràng cơ năng, kéo dài hơn 2 tháng, tôi phải dùng đến 5 ngày nhịn ăn, đến sáng ngày thứ 6 chỉ mới húp 1 bát hồ, đã tham gia một trận chung kết cầu lông đôi nam, thắng trận nhưng sau đó bị tim đập nhanh gần 2 tiếng đồng hồ... Còn lại, những lần thực hiện trong 2 đến 4 ngày để chữa những chứng bệnh tật thông thường như cảm cúm, đau bụng, đau đầu... thì rất nhiều, tôi không nhớ chính xác là bao nhiêu. Tất nhiên, những lần này đã quá quen thuộc với phương pháp, nên tôi vẫn đi lại, làm việc bình thường, có những lần nhịn ăn 7 ngày, mà vẫn đi làm việc, không ai phát hiện cả.</a:t>
            </a:r>
          </a:p>
          <a:p>
            <a:pPr algn="just"/>
            <a:r>
              <a:rPr lang="vi-VN" sz="2400" dirty="0">
                <a:latin typeface="Times New Roman" panose="02020603050405020304" pitchFamily="18" charset="0"/>
                <a:cs typeface="Times New Roman" panose="02020603050405020304" pitchFamily="18" charset="0"/>
              </a:rPr>
              <a:t>Đối với vợ tôi, cũng đã dùng phương pháp này để có 27 năm không dùng thuốc, và các con tôi thì thời gian không dùng thuốc bằng tuổi đời của chúng (?!)</a:t>
            </a:r>
          </a:p>
        </p:txBody>
      </p:sp>
    </p:spTree>
    <p:extLst>
      <p:ext uri="{BB962C8B-B14F-4D97-AF65-F5344CB8AC3E}">
        <p14:creationId xmlns:p14="http://schemas.microsoft.com/office/powerpoint/2010/main" val="2120433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7361" y="505160"/>
            <a:ext cx="8821616" cy="6001643"/>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5.4.Cấp độ thứ tư: nhịn ăn điều trị cho những bệnh nhiễm trùng trên nền tảng của một bệnh mạn tính xu hướng phá hủy hệ thống miễn dịch của cơ thể.</a:t>
            </a:r>
          </a:p>
          <a:p>
            <a:pPr algn="just"/>
            <a:r>
              <a:rPr lang="vi-VN" sz="2400" dirty="0">
                <a:latin typeface="Times New Roman" panose="02020603050405020304" pitchFamily="18" charset="0"/>
                <a:cs typeface="Times New Roman" panose="02020603050405020304" pitchFamily="18" charset="0"/>
              </a:rPr>
              <a:t>Cấp độ này thì tôi chỉ làm được cho 2 bệnh nhân thôi. Đó là một bệnh nhân tiểu đường nặng và một bệnh nhân nhiễm HIV, tức họ bị nhiễm trùng khi mà hệ thống miễn dịch đã bị phá hủy.</a:t>
            </a:r>
          </a:p>
          <a:p>
            <a:pPr algn="just"/>
            <a:r>
              <a:rPr lang="vi-VN" sz="2400" dirty="0">
                <a:latin typeface="Times New Roman" panose="02020603050405020304" pitchFamily="18" charset="0"/>
                <a:cs typeface="Times New Roman" panose="02020603050405020304" pitchFamily="18" charset="0"/>
              </a:rPr>
              <a:t>-Bệnh nhân thứ nhất, tôi đã điều trị 2 lần: lần đầu năm 2005, sau 13 năm tiểu đường nặng, bệnh nhân bị hôn mê sâu nằm ở Bệnh viện Đa khoa Đà Nẵng, tưởng không qua được, đường lên đến 28, sau tạm ổn, đã về Huế nhờ điều trị, bệnh nhân vẫn nhịn ăn được 2 lần, lần đầu 10 ngày, lần nhì 8 ngày, sau đó bệnh nhân hồi phục diệu kỳ... Sau đó 5 năm, bệnh nhân không chịu kiêng cữ gì cả, bị nhiễm trùng ở ngón tay (từ chín mé), mưng mủ đen sì, lại có những đường máu chạy lên phía cánh tay... Các bác sĩ đưa ra phương án tháo khớp... Tôi đã cho bệnh nhịn ăn lại, được 14 ngày, tất cả về lại như chưa hề có một bệnh cảnh nhiễm trùng huyết ghê rợn đến thế.</a:t>
            </a:r>
          </a:p>
        </p:txBody>
      </p:sp>
    </p:spTree>
    <p:extLst>
      <p:ext uri="{BB962C8B-B14F-4D97-AF65-F5344CB8AC3E}">
        <p14:creationId xmlns:p14="http://schemas.microsoft.com/office/powerpoint/2010/main" val="2764109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3060" y="133458"/>
            <a:ext cx="9085385" cy="6370975"/>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II.Trình bày thực nghiệm:</a:t>
            </a:r>
          </a:p>
          <a:p>
            <a:pPr algn="just"/>
            <a:r>
              <a:rPr lang="vi-VN" sz="2400" dirty="0">
                <a:latin typeface="Times New Roman" panose="02020603050405020304" pitchFamily="18" charset="0"/>
                <a:cs typeface="Times New Roman" panose="02020603050405020304" pitchFamily="18" charset="0"/>
              </a:rPr>
              <a:t>1.Giai đoạn 1: Thực hiện trên một cơ thể bình thường</a:t>
            </a:r>
          </a:p>
          <a:p>
            <a:pPr algn="just"/>
            <a:r>
              <a:rPr lang="vi-VN" sz="2400" dirty="0">
                <a:latin typeface="Times New Roman" panose="02020603050405020304" pitchFamily="18" charset="0"/>
                <a:cs typeface="Times New Roman" panose="02020603050405020304" pitchFamily="18" charset="0"/>
              </a:rPr>
              <a:t>1.Mục đích: Trắc nghiệm lại những điều đã kết luận ở Phần 5.1. Cụ thể: </a:t>
            </a:r>
          </a:p>
          <a:p>
            <a:pPr algn="just"/>
            <a:r>
              <a:rPr lang="vi-VN" sz="2400" dirty="0">
                <a:latin typeface="Times New Roman" panose="02020603050405020304" pitchFamily="18" charset="0"/>
                <a:cs typeface="Times New Roman" panose="02020603050405020304" pitchFamily="18" charset="0"/>
              </a:rPr>
              <a:t>- Con người bình thường có thể nhịn ăn được rất lâu, có thể  dễ dàng đạt được 5, 7 tuần hoặc lâu hơn nữa.</a:t>
            </a:r>
          </a:p>
          <a:p>
            <a:pPr algn="just"/>
            <a:r>
              <a:rPr lang="vi-VN" sz="2400" dirty="0">
                <a:latin typeface="Times New Roman" panose="02020603050405020304" pitchFamily="18" charset="0"/>
                <a:cs typeface="Times New Roman" panose="02020603050405020304" pitchFamily="18" charset="0"/>
              </a:rPr>
              <a:t>-Trên một cơ thể đang nhịn ăn, tất cả những vi khuẩn tiềm tàng trong người không thể hoạt động để gây ra bệnh tật.</a:t>
            </a:r>
          </a:p>
          <a:p>
            <a:pPr algn="just"/>
            <a:r>
              <a:rPr lang="vi-VN" sz="2400" dirty="0">
                <a:latin typeface="Times New Roman" panose="02020603050405020304" pitchFamily="18" charset="0"/>
                <a:cs typeface="Times New Roman" panose="02020603050405020304" pitchFamily="18" charset="0"/>
              </a:rPr>
              <a:t>-Không phải chỉ có vi sinh vật mà tất cả những tác nhân khác xưa nay vẫn được xem là nguyên nhân tật bệnh, cũng không thể gây ra bệnh tật gì trong quá trình nhịn ăn.</a:t>
            </a:r>
          </a:p>
          <a:p>
            <a:pPr algn="just"/>
            <a:r>
              <a:rPr lang="vi-VN" sz="2400" dirty="0">
                <a:latin typeface="Times New Roman" panose="02020603050405020304" pitchFamily="18" charset="0"/>
                <a:cs typeface="Times New Roman" panose="02020603050405020304" pitchFamily="18" charset="0"/>
              </a:rPr>
              <a:t>-Sau những lần nhịn ăn là cơ thể trở nên mạnh khỏe cường tráng hơn, trí óc trở nên linh mẫn hơn, cảm thấy cơ thể mình trẻ lại với sức sống bừng bừng như thời niên thiếu. </a:t>
            </a:r>
          </a:p>
          <a:p>
            <a:pPr algn="just"/>
            <a:r>
              <a:rPr lang="vi-VN" sz="2400" dirty="0">
                <a:latin typeface="Times New Roman" panose="02020603050405020304" pitchFamily="18" charset="0"/>
                <a:cs typeface="Times New Roman" panose="02020603050405020304" pitchFamily="18" charset="0"/>
              </a:rPr>
              <a:t>-Một điều đáng nói nữa, trong quá trình nhịn ăn, có một cảm thấy bình an đến kỳ lạ, một cảm giác bình an thấm tràn trong cơ thể, luôn cảm giác tự tin rằng không một tác nhân nào có thể gây ra cho cơ thể mình một điều bất lợi.</a:t>
            </a:r>
          </a:p>
        </p:txBody>
      </p:sp>
    </p:spTree>
    <p:extLst>
      <p:ext uri="{BB962C8B-B14F-4D97-AF65-F5344CB8AC3E}">
        <p14:creationId xmlns:p14="http://schemas.microsoft.com/office/powerpoint/2010/main" val="915584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4076" y="0"/>
            <a:ext cx="8707315" cy="6370975"/>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2.Thực hiện: </a:t>
            </a:r>
          </a:p>
          <a:p>
            <a:pPr algn="just"/>
            <a:r>
              <a:rPr lang="vi-VN" sz="2400" dirty="0">
                <a:latin typeface="Times New Roman" panose="02020603050405020304" pitchFamily="18" charset="0"/>
                <a:cs typeface="Times New Roman" panose="02020603050405020304" pitchFamily="18" charset="0"/>
              </a:rPr>
              <a:t>Chúng tôi thực hành nhịn ăn, có thể 1 hoặc 2, 3 người, thời gian có thể rất dài. Tôi muốn chứng minh khả năng nhịn ăn của một con người bình thường. Trong quá trình nhịn ăn, tập trung theo dõi cân nặng, mạch, nhiệt, huyết áp, các bộ máy hô hấp, tuần hoàn, tiết niệu, các hằng số trong máu qua từng ngày, hằng tuần, rồi một số xét nghiệm cận lâm sàng khác như điện tâm đồ, điện não đồ... và có ảnh chụp hằng ngày, để xây dựng một bộ hồ sơ khoa học có tính thuyết phục cao. Chúng tôi dự định đợt nhịn ăn này sẽ kéo dài từ 7 đến 10 tuần. Tiếp theo đó, cũng vô cùng quan trọng, phải theo dõi cơ năng và  các trạng thái tâm linh của cơ thể khi họ bắt đầu ăn uống trở lại. Cũng phải có các số đo chính xác về tuần hoàn, hô hấp, tiết niệu, hằng số máu, điện tâm đồ, điện não đồ... các số đo về thể trọng, cơ bắp, phản xạ... cũng nên có ảnh chụp hằng ngày. So sánh đối chiếu các số liệu, hình ảnh trong quá trình ăn lại với các số liệu, hình ảnh trong quá trình nhịn ăn, và cả trước lúc nhịn ăn, có thể thành lập được một bộ hồ sơ khoa học có sức thuyết phục.</a:t>
            </a:r>
          </a:p>
        </p:txBody>
      </p:sp>
    </p:spTree>
    <p:extLst>
      <p:ext uri="{BB962C8B-B14F-4D97-AF65-F5344CB8AC3E}">
        <p14:creationId xmlns:p14="http://schemas.microsoft.com/office/powerpoint/2010/main" val="1510977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8296" y="69954"/>
            <a:ext cx="9144000"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-Từ năm 1987, bắt đầu làm quen với cách bớt ăn buổi chiều, dưỡng sinh (Thái cực quyền, Bát đoạn cẩm, yoga...). Nhiều trải nghiệm hay: thời sung mãn nhất là cầu thủ đội Thanh niên Binh Trị Thiên, thì dung tích sống 5 lít, nhịp tim 60 lần/phút; sau 3 tháng quân trường huấn luyện căng thẳng, đói khổ, không được trọn giấc ngủ, mất vệ sinh... thì dung tích sống tăng lên 6 lít, nhịp tim chỉ còn 44 lần/phút; đến khi chỉ tập những động tác nhẹ nhàng của Thái cực quyền trong hơn 1 năm, dung tích sống tăng lên đến hơn 7 lít (Sau khi không đo được bằng máy VN, khoa phải đem ra máy đo dung tích sống của Liên Xô hồi ấy tối đa là 7 lít, tôi đã thổi khiến cây bút va mạnh đến vạch cuối cùng), nhịp tim thì cứ giữ từ 44-48 lần/phút.</a:t>
            </a:r>
          </a:p>
          <a:p>
            <a:pPr algn="just"/>
            <a:r>
              <a:rPr lang="vi-VN" sz="2400" dirty="0">
                <a:latin typeface="Times New Roman" panose="02020603050405020304" pitchFamily="18" charset="0"/>
                <a:cs typeface="Times New Roman" panose="02020603050405020304" pitchFamily="18" charset="0"/>
              </a:rPr>
              <a:t>-Từ đầu năm 1989 bắt đầu những cuộc nhịn ăn dài ngày: tháng 3/1989 nhịn 1 tuần không ăn không uống; hè năm đó nhịn 2 tuần; hè năm 1990, nhịn 4 tuần (nguyên hè của sinh viên); hè năm 1991, từ năm năm lên năm sáu, được nghỉ 5 tuần, nhịn ăn luôn cả 5 tuần; sau khi ra trường 1992, nhịn 7 tuần. Trong thời gian 6 năm y khoa, chỉ thỉnh thoảng ốm đau lặt vặt, chỉ dùng 1, 2 ngày nhịn ăn để giải quyết. Những đợt nhịn ăn dài ngày, vẫn tiếp xúc với bệnh nhân hằng ngày...</a:t>
            </a:r>
          </a:p>
        </p:txBody>
      </p:sp>
    </p:spTree>
    <p:extLst>
      <p:ext uri="{BB962C8B-B14F-4D97-AF65-F5344CB8AC3E}">
        <p14:creationId xmlns:p14="http://schemas.microsoft.com/office/powerpoint/2010/main" val="4177120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007" y="1366971"/>
            <a:ext cx="9226061" cy="3785652"/>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2.Giai đoạn 2 : </a:t>
            </a:r>
          </a:p>
          <a:p>
            <a:pPr algn="just"/>
            <a:r>
              <a:rPr lang="vi-VN" sz="2400" dirty="0">
                <a:latin typeface="Times New Roman" panose="02020603050405020304" pitchFamily="18" charset="0"/>
                <a:cs typeface="Times New Roman" panose="02020603050405020304" pitchFamily="18" charset="0"/>
              </a:rPr>
              <a:t>Đây là một giai đoạn khá phức tạp, khá khó khăn song chúng tôi tin là sẽ thành công. Tất cả những gì tôi trình bày trong tham luận có thể chưa có sức thuyết phục mạnh. Nếu hoàn tất được giai đoạn 2 này thì tất cả sẽ rõ ràng, tất cả sẽ được chứng minh một cách cụ thể. Tôi xin trình bày một cách thật ngắn gọn, vì tất cả là thực nghiệm. Những nghi vấn về vi khuẩn, vi rút và bệnh tật cũng có thể giải quyết khá rốt ráo trong thực nghiệm ở giai đoạn này. Chúng tôi rất cần một Hội đồng y khoa giám sát để có kết luận rõ ràng.</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1.Mục đích ý nghĩa: </a:t>
            </a:r>
          </a:p>
        </p:txBody>
      </p:sp>
    </p:spTree>
    <p:extLst>
      <p:ext uri="{BB962C8B-B14F-4D97-AF65-F5344CB8AC3E}">
        <p14:creationId xmlns:p14="http://schemas.microsoft.com/office/powerpoint/2010/main" val="19154680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069" y="58847"/>
            <a:ext cx="10093569"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2.Thực hiện: </a:t>
            </a:r>
          </a:p>
          <a:p>
            <a:pPr algn="just"/>
            <a:r>
              <a:rPr lang="vi-VN" sz="2400" dirty="0">
                <a:latin typeface="Times New Roman" panose="02020603050405020304" pitchFamily="18" charset="0"/>
                <a:cs typeface="Times New Roman" panose="02020603050405020304" pitchFamily="18" charset="0"/>
              </a:rPr>
              <a:t>Có thể trình bày thật đơn giản, vắn tắt như sau: Nếu có được bệnh nhân tình nguyện thực nghiệm thì quá, lý tưởng nhất là những bệnh nhân đã từng nhịn ăn một đôi ngày rồi, nếu không thì chúng tôi làm thị phạm, để đưa vào cơ thể mình những con vi khuẩn hay vi rút, từ con hiền lành nhất đến con hung dữ nhất để thử nghiệm. </a:t>
            </a:r>
          </a:p>
          <a:p>
            <a:pPr algn="just"/>
            <a:r>
              <a:rPr lang="vi-VN" sz="2400" dirty="0">
                <a:latin typeface="Times New Roman" panose="02020603050405020304" pitchFamily="18" charset="0"/>
                <a:cs typeface="Times New Roman" panose="02020603050405020304" pitchFamily="18" charset="0"/>
              </a:rPr>
              <a:t>Nếu với liều lượng mà trước nay Y học khẳng định là gây được bệnh thực nghiệm mà nay không thể gây được bệnh trên cơ thể, thì chúng ta phải xem xét lại vai trò của vi khuẩn và nguyên nhân những bệnh nhiễm khuẩn. Tất nhiên không phải chỉ có vậy, nếu bản thân chúng tôi được Hội đồng khoa học khẳng định là đã mắc bệnh nhiễm khuẩn thì lúc đó tôi sẽ chứng minh cho mọi người thấy rõ được rằng : nhịn ăn có khả năng điều trị bệnh một cách thần hiệu. Đồng thời, với sự giúp đỡ của một Hội đồng khoa học, chúng ta có thể hệ thống lại hiệu quả điều trị các loại bệnh tật bằng phương pháp nhịn ăn, đầu tiên là với các loại bệnh nhiễm khuẩn, sau đó sẽ tiếp đến các loại bệnh do nguyên nhân khác (tất nhiên chỉ với các loại bệnh mà khoa học có thể gây ra bệnh thực nghiệm trên bản thân con người). Chúng ta sẽ có đầy đủ một hệ thống kết quả đáng tin cậy : với một loại bệnh cụ thể thì cần bao nhiêu ngày để thanh toán bằng nhịn ăn.</a:t>
            </a:r>
          </a:p>
        </p:txBody>
      </p:sp>
    </p:spTree>
    <p:extLst>
      <p:ext uri="{BB962C8B-B14F-4D97-AF65-F5344CB8AC3E}">
        <p14:creationId xmlns:p14="http://schemas.microsoft.com/office/powerpoint/2010/main" val="3741314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5138" y="117693"/>
            <a:ext cx="9199685"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Tất nhiên, trong quá trình nhịn ăn, phải xây dựng một hồ sơ có tính khoa học cao, tập trung theo dõi cân nặng, mạch, nhiệt, huyết áp, các bộ máy hô hấp, tuần hoàn, tiết niệu, các hằng số sinh hóa máu qua từng ngày, hằng tuần, rồi một số xét nghiệm cận lâm sàng khác như điện tâm đồ, điện não đồ, chức năng gan, chức năng thận, nuôi cấy vi sinh vật... và có ảnh chụp hằng ngày, để xây dựng một bộ hồ sơ khoa học có tính thuyết phục cao. Tiếp theo đó, cũng vô cùng quan trọng, phải theo dõi lâm sàng và cận lâm sàng như trên, và các trạng thái tinh thần người thực nghiệm khi họ bắt đầu ăn uống trở lại. So sánh đối chiếu các số liệu, hình ảnh trong quá trình ăn lại với các số liệu, hình ảnh trong quá trình nhịn ăn, và cả trước lúc nhịn ăn, có thể thành lập được một bộ hồ sơ khoa học có sức thuyết phục.</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Sau những kết quả thần diệu của các thực nghiệm, các nhà Khoa học sẽ tìm cách giải thích hoặc chứng minh sau. Chúng tôi chỉ muốn thực hiện các giai đoạn trên để đưa ra những con số cụ thể : đối với mỗi loại bệnh thì đến ngày thứ mấy trong nhịn ăn sẽ không còn triệu chứng lâm sàng, đến ngày thứ mấy thì mất đi triệu chứng cận lâm sàng, đến ngày thứ mấy thì khỏi hẳn.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87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8568" y="118298"/>
            <a:ext cx="8962293" cy="6001643"/>
          </a:xfrm>
          <a:prstGeom prst="rect">
            <a:avLst/>
          </a:prstGeom>
        </p:spPr>
        <p:txBody>
          <a:bodyPr wrap="square">
            <a:spAutoFit/>
          </a:bodyPr>
          <a:lstStyle/>
          <a:p>
            <a:pPr algn="ctr"/>
            <a:r>
              <a:rPr lang="vi-VN" sz="2400" b="1" dirty="0">
                <a:solidFill>
                  <a:srgbClr val="FF0000"/>
                </a:solidFill>
                <a:latin typeface="Times New Roman" panose="02020603050405020304" pitchFamily="18" charset="0"/>
                <a:cs typeface="Times New Roman" panose="02020603050405020304" pitchFamily="18" charset="0"/>
              </a:rPr>
              <a:t>BÀN VÀ KẾT</a:t>
            </a:r>
          </a:p>
          <a:p>
            <a:pPr algn="just"/>
            <a:r>
              <a:rPr lang="vi-VN" sz="2400" dirty="0">
                <a:solidFill>
                  <a:srgbClr val="0070C0"/>
                </a:solidFill>
                <a:latin typeface="Times New Roman" panose="02020603050405020304" pitchFamily="18" charset="0"/>
                <a:cs typeface="Times New Roman" panose="02020603050405020304" pitchFamily="18" charset="0"/>
              </a:rPr>
              <a:t>-Đôi lời bàn tản mạn</a:t>
            </a:r>
          </a:p>
          <a:p>
            <a:pPr algn="just"/>
            <a:r>
              <a:rPr lang="vi-VN" sz="2400" dirty="0">
                <a:latin typeface="Times New Roman" panose="02020603050405020304" pitchFamily="18" charset="0"/>
                <a:cs typeface="Times New Roman" panose="02020603050405020304" pitchFamily="18" charset="0"/>
              </a:rPr>
              <a:t>+Phương thức chữa bệnh đúng theo Y đạo, đáng ra phải là nghiên cứu những phương pháp thức tỉnh tiềm năng tự chữa bệnh của cơ thể, thông qua sự tiết độ để bảo tồn sinh lực cho cơ thể. Sự tiết độ phải toàn diện kể cả thể chất và tâm linh. Phải chiêm nghiệm vì đâu, do nguyên nhân nào mà cơ thể mất quân bình. Thế nhưng, mãi chìm đắm trong con đường phân tích vi thể và những thành tựu chói sáng của y học hiện đại, người ta cứ để con người ngụp lặn trong dục lạc truy hoan, mà chỉ tìm cách tiêu diệt vi khuẩn hay điều trị triệu chứng của các bệnh mãn tính (hầu như không đặt vấn đề điều trị gốc bệnh). Vi khuẩn luôn được xem là nguyên nhân gây ra bệnh tật, điều trị những triệu chứng bệnh trong y học vẫn được xem là điều trị gốc bệnh. Từ những quan điểm như vậy, không ai thấy được trách nhiệm của bản thân trong quá trình tật bệnh phát sinh, do vậy mà nếp sống của con người ngày càng sa đọa về vật chất cũng như về tâm linh.</a:t>
            </a:r>
          </a:p>
        </p:txBody>
      </p:sp>
    </p:spTree>
    <p:extLst>
      <p:ext uri="{BB962C8B-B14F-4D97-AF65-F5344CB8AC3E}">
        <p14:creationId xmlns:p14="http://schemas.microsoft.com/office/powerpoint/2010/main" val="1432550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807" y="71994"/>
            <a:ext cx="10032024"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+Con người trong giai đoạn hiện tại hầu như đều bị lóa mắt trước hào quang quá chói sáng của Y học hiện đại. Tin tưởng một cách mù quáng vào những viên thuốc để rồi sinh ra quá ỷ lại mà cho phép mình có một cuộc sống buông thả. Đây là một sự nhầm lẫn tai hại và có lẽ là một sự mê tín của thời đại.</a:t>
            </a:r>
          </a:p>
          <a:p>
            <a:pPr algn="just"/>
            <a:r>
              <a:rPr lang="vi-VN" sz="2400" dirty="0">
                <a:latin typeface="Times New Roman" panose="02020603050405020304" pitchFamily="18" charset="0"/>
                <a:cs typeface="Times New Roman" panose="02020603050405020304" pitchFamily="18" charset="0"/>
              </a:rPr>
              <a:t>+Sự phát triển của Y học hiện đại bằng con đường phân tích vi thể đã ngày càng rời xa lý luận ban đầu. Nếu như lý luận ban đầu của y học hiện đại đã tiệm cận với y đạo là :"Bệnh tật là bệnh của toàn thân, chứ không có bệnh của một cơ quan riêng biệt nào cả", thì ngày nay, bằng con đường phân tích người ta đã đi quá xa lý luận ban đầu. Một bác sĩ nhãn khoa hiện có nhìn thấy toàn diện cơ thể của bệnh nhân hay chỉ thấy rõ đôi mắt mà thôi ? Một bác sĩ nha khoa có thể thấy gì ngoài đôi hàm răng của bệnh nhân ? Một bác sĩ da liễu liệu có thấy được một cơ thể đang sống, một trái tim đang đập, một trí não đang làm việc và đổi thay từng ngày từng giờ, hay chỉ nhìn thấy làn da bên ngoài của bệnh nhân ? Con đường phân tích vi thể tất yếu sẽ dẫn đến những kết quả đáng buồn như vậy. E rằng, những nhà vi trùng học có thể nhìn thấy những vi sinh vật nhỏ ly ty bằng những kính hiển vi phóng đại lên hằng vạn lần, nhưng không nhìn thấy được một cơ thể bằng xương bằng thịt đang sống, đang vừa hủy hoại vừa sinh sôi, đang vui đang buồn, đang giận đang hờn, đang lo lắng sợ hãi...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7764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5285" y="777116"/>
            <a:ext cx="7687408" cy="5262979"/>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-Đối với quảng đại quần chúng, người ta cho rằng bệnh tật là một sự đột phát, một hiểm họa có thể do vi khuẩn, vi rút, hay các tác nhân khác từ bên ngoài đưa vào; không ai nghĩ rằng đó là hệ quả của các quá trình vi phạm các định luật thiên nhiên có khi từ rất sớm, mà bản thân con người phải chịu trách nhiệm trước tiên. Quá tin vào thuyết vi trùng gây bệnh, người ta thường lấy quả làm nhân, qui tất cả tội lỗi cho những sinh vật bé nhỏ thảm hại kia, và tự biện minh rằng bản thân họ không có lỗi gì cả. Quan điểm này chỉ có một điều lợi duy nhất cho họ là bản thân họ sẽ cảm thấy thanh thản đối với nguyên nhân gây ra bệnh tật của họ, song thật là tai hại trong điều trị. Người ta cứ một mặt điều trị hóa dược, một mặt lại tiếp tục vi phạm những định luật tự nhiên, vì sự ngộ nhận nguyên nhân của tật bệnh.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17811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7394" y="148783"/>
            <a:ext cx="9970476" cy="6370975"/>
          </a:xfrm>
          <a:prstGeom prst="rect">
            <a:avLst/>
          </a:prstGeom>
        </p:spPr>
        <p:txBody>
          <a:bodyPr wrap="square">
            <a:spAutoFit/>
          </a:bodyPr>
          <a:lstStyle/>
          <a:p>
            <a:pPr algn="just"/>
            <a:r>
              <a:rPr lang="vi-VN" sz="2400" dirty="0">
                <a:solidFill>
                  <a:srgbClr val="0070C0"/>
                </a:solidFill>
                <a:latin typeface="Times New Roman" panose="02020603050405020304" pitchFamily="18" charset="0"/>
                <a:cs typeface="Times New Roman" panose="02020603050405020304" pitchFamily="18" charset="0"/>
              </a:rPr>
              <a:t>-Kết:</a:t>
            </a:r>
          </a:p>
          <a:p>
            <a:pPr algn="just"/>
            <a:r>
              <a:rPr lang="vi-VN" sz="2400" dirty="0">
                <a:latin typeface="Times New Roman" panose="02020603050405020304" pitchFamily="18" charset="0"/>
                <a:cs typeface="Times New Roman" panose="02020603050405020304" pitchFamily="18" charset="0"/>
              </a:rPr>
              <a:t>Chúng ta có rất nhiều chọn lựa phương pháp để phòng nghừa điều trị và bảo tồn sinh lực của cơ thể. Chúng tôi thì ưu tiên cho những phương pháp thức tỉnh tiềm năng tự chữa lành của cơ thể, vì chúng tập trung un bồi từ gốc rễ để bệnh tật tự loại trừ, qua đó cơ thể sau lành bệnh sẽ phục hồi rất hoàn hảo, thậm chí thăng tiến về sức khỏe một cách toàn diện, như quan điểm tiến bộ của Tổ chức Y tế Thế giới: “sức khỏe phải là một trạng thái an lạc của cả thể chất, cả tinh thần và xã hội”. Điều đó trùng hợp một phần với quan điểm của chúng tôi. Vì sự lành bệnh của các phương thức chữa bệnh không giống nhau, thậm chí sự không lành bệnh hay chung cuộc mệnh vong cũng rất khác nhau, nên việc chọn lựa cần cân nhắc:</a:t>
            </a:r>
          </a:p>
          <a:p>
            <a:pPr algn="just"/>
            <a:r>
              <a:rPr lang="vi-VN" sz="2400" dirty="0">
                <a:latin typeface="Times New Roman" panose="02020603050405020304" pitchFamily="18" charset="0"/>
                <a:cs typeface="Times New Roman" panose="02020603050405020304" pitchFamily="18" charset="0"/>
              </a:rPr>
              <a:t>Kết cuộc lành bệnh hay không lành bệnh, thậm chí tử vong cũng rất khác nhau cho từng bệnh nhân, và cho từng phương pháp điều trị, chúng tôi tạm hệ thống ra theo cách nhìn nhận và đánh giá riêng:</a:t>
            </a:r>
          </a:p>
          <a:p>
            <a:pPr algn="just"/>
            <a:r>
              <a:rPr lang="vi-VN" sz="2400" dirty="0">
                <a:latin typeface="Times New Roman" panose="02020603050405020304" pitchFamily="18" charset="0"/>
                <a:cs typeface="Times New Roman" panose="02020603050405020304" pitchFamily="18" charset="0"/>
              </a:rPr>
              <a:t>1.	Lành bệnh nhưng thể trạng hư tổn, trí lực suy giảm, tinh thần rệu rã, nhân cách sút kém, tâm linh sa sút. Thường gặp trong những trường hợp bệnh mãn tính được điều trị kéo dài bằng các loại thuốc hoá dược.</a:t>
            </a:r>
          </a:p>
        </p:txBody>
      </p:sp>
    </p:spTree>
    <p:extLst>
      <p:ext uri="{BB962C8B-B14F-4D97-AF65-F5344CB8AC3E}">
        <p14:creationId xmlns:p14="http://schemas.microsoft.com/office/powerpoint/2010/main" val="1799708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9968" y="142662"/>
            <a:ext cx="11142785" cy="7109639"/>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2. </a:t>
            </a:r>
            <a:r>
              <a:rPr lang="vi-VN" sz="2400" dirty="0">
                <a:latin typeface="Times New Roman" panose="02020603050405020304" pitchFamily="18" charset="0"/>
                <a:cs typeface="Times New Roman" panose="02020603050405020304" pitchFamily="18" charset="0"/>
              </a:rPr>
              <a:t>Lành bệnh nhưng thể trạng hư tổn, trí lực suy giảm, tinh thần có rệu rã, nhân cách còn ổn định, tâm linh chưa ảnh hưởng. Thường gặp trong điều trị thuốc Đông y dài ngày, và phương pháp tả mạnh (bổ chỗ bất túc, tả chỗ hữu dư; hư bổ mẹ, thực tả con), hoặc thuốc công phạt mạnh…</a:t>
            </a:r>
          </a:p>
          <a:p>
            <a:pPr algn="just"/>
            <a:r>
              <a:rPr lang="vi-VN" sz="2400" dirty="0">
                <a:latin typeface="Times New Roman" panose="02020603050405020304" pitchFamily="18" charset="0"/>
                <a:cs typeface="Times New Roman" panose="02020603050405020304" pitchFamily="18" charset="0"/>
              </a:rPr>
              <a:t>3.	Lành bệnh nhưng thể trạng không hư tổn, trí lực có suy giảm nhẹ, tinh thần ổn định, nhân cách ổn định, tâm linh không ảnh hưởng. Thường gặp trong điều trị Đông y dùng phương pháp bổ là chính, hoặc dùng châm cứu, xoa bóp liệu pháp, bầu, giác, lễ…</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4.	Lành bệnh mà thể trạng không hư tổn, trí lực không suy giảm, tinh thần ổn định, nhân cách không ảnh hưởng, tâm linh không suy suyễn. Thường gặp trong điều trị thuốc Đông y có kết hợp dưỡng sinh.</a:t>
            </a:r>
          </a:p>
          <a:p>
            <a:pPr algn="just"/>
            <a:r>
              <a:rPr lang="vi-VN" sz="2400" dirty="0">
                <a:latin typeface="Times New Roman" panose="02020603050405020304" pitchFamily="18" charset="0"/>
                <a:cs typeface="Times New Roman" panose="02020603050405020304" pitchFamily="18" charset="0"/>
              </a:rPr>
              <a:t>5.	Lành bệnh mà thể trạng và trí lực thăng tiến, tinh thần vững chãi, nhân cách không ảnh hưởng, tâm linh không suy suyễn. Thường gặp trong điều trị bằng các phương pháp không dùng thuốc như Nhịn ăn và thực dưỡng phối hợp các phép luyện tập dưỡng sinh: Thái cực quyền, Thập nhị huyền công, Bát đoạn cẩm, Yoga…</a:t>
            </a:r>
          </a:p>
          <a:p>
            <a:pPr algn="just"/>
            <a:r>
              <a:rPr lang="vi-VN" sz="2400" dirty="0">
                <a:latin typeface="Times New Roman" panose="02020603050405020304" pitchFamily="18" charset="0"/>
                <a:cs typeface="Times New Roman" panose="02020603050405020304" pitchFamily="18" charset="0"/>
              </a:rPr>
              <a:t>6.	Lành bệnh mà thể trạng và trí lực phát triển, tinh thần càng vững chãi, nhân cách được kiện toàn, tâm linh được thăng tiến, an lạc… Đó là kết quả lành bệnh của những người biết vận dụng những phép luyện thân tu tâm của các bậc đại giác trong điều trị tật bệnh cho bản thân. </a:t>
            </a:r>
          </a:p>
          <a:p>
            <a:pPr algn="just"/>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223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1" y="243568"/>
            <a:ext cx="9126414" cy="6001643"/>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Ngay cả khi không lành bệnh, kết quả ấy cũng phải chia ra nhiều cấp độ: từ không lành kèm với một thân thể hư nát, có hay không kèm thêm trí óc u tối, có kèm hay không một trí óc mê muội và thần kinh mơ màng; hay cả thân thể tan tành, cộng trí tuệ mơ màng, nhân cách rối loạn, tâm linh sa sút… Ngay cả kết quả xấu nhất là cái chết: giữa một sự ra đi nhẹ nhàng thanh thản tỉnh táo an lành, cũng rất khác với phút lâm chung kèm thân thể tan nát, hôi hám, đớn đau quằn quại, đầu óc u tối… Tất cả đều phụ thuộc vào phương pháp đối trị mà chúng ta chọn lựa! Một tật bệnh sinh ra đại đa số là do chính bản thân chúng ta vay nợ trong cuộc sống, nhưng đa phần không chịu trả, muốn dùng một tha lực để giải quyết nghiệp lực nên phần nhiều thất bại, hoặc chỉ thay được nghiệp này bằng nghiệp khác đôi khi còn nặng nề hơn, cảm thụ khổ đau lớn hơn… Nên suy nghĩ cẩn trọng để chọn lựa cách điều trị tật bệnh ưu việt nhất, mà theo trải nghiệm của chúng tôi, tất cả phương pháp dựa trên tổng thể, điều thức tỉnh khả năng tự chữa lành của cơ thể, vẫn có kết cuộc tối ưu như những kết quả liệt kê trên.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2871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7379" y="2637664"/>
            <a:ext cx="7492757" cy="584775"/>
          </a:xfrm>
          <a:prstGeom prst="rect">
            <a:avLst/>
          </a:prstGeom>
        </p:spPr>
        <p:txBody>
          <a:bodyPr wrap="none">
            <a:spAutoFit/>
          </a:bodyPr>
          <a:lstStyle/>
          <a:p>
            <a:r>
              <a:rPr lang="vi-VN" sz="3200" dirty="0">
                <a:solidFill>
                  <a:srgbClr val="0070C0"/>
                </a:solidFill>
              </a:rPr>
              <a:t>XIN CẢM ƠN QUÝ VỊ ĐÃ LẮNG NGHE!</a:t>
            </a:r>
            <a:endParaRPr lang="en-US" sz="3200" dirty="0">
              <a:solidFill>
                <a:srgbClr val="0070C0"/>
              </a:solidFill>
            </a:endParaRPr>
          </a:p>
        </p:txBody>
      </p:sp>
    </p:spTree>
    <p:extLst>
      <p:ext uri="{BB962C8B-B14F-4D97-AF65-F5344CB8AC3E}">
        <p14:creationId xmlns:p14="http://schemas.microsoft.com/office/powerpoint/2010/main" val="3887388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198" y="117693"/>
            <a:ext cx="9517711"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-Năm 1993, muốn thử nghiệm với virus HIV, nhưng không được.</a:t>
            </a:r>
          </a:p>
          <a:p>
            <a:pPr algn="just"/>
            <a:r>
              <a:rPr lang="vi-VN" sz="2400" dirty="0">
                <a:latin typeface="Times New Roman" panose="02020603050405020304" pitchFamily="18" charset="0"/>
                <a:cs typeface="Times New Roman" panose="02020603050405020304" pitchFamily="18" charset="0"/>
              </a:rPr>
              <a:t>-Từ 1993, sau 3 tuần nhịn ăn, ăn lại dùng  châm cứu điều trị cho bệnh nhân tại làng biển An Dương, hằng ngày chạy lên Thuận An chạy về, rồi bơi lội, tập Thái cực quyền, châm cứu giúp bệnh nhân ở làng, giải quyết gần như mỹ mãn tất cả các bệnh ở đó... Sau đó làm việc mưu sinh ở Trung tâm BTDT Cố đô, nhưng mỗi tuần về châm cứu chữa bệnh cho dân ở đó (chiều thứ bảy về làm, sáng thứ hai lên lại).</a:t>
            </a:r>
          </a:p>
          <a:p>
            <a:pPr algn="just"/>
            <a:r>
              <a:rPr lang="vi-VN" sz="2400" dirty="0">
                <a:latin typeface="Times New Roman" panose="02020603050405020304" pitchFamily="18" charset="0"/>
                <a:cs typeface="Times New Roman" panose="02020603050405020304" pitchFamily="18" charset="0"/>
              </a:rPr>
              <a:t>-Năm 1994, Bệnh nhân đầu tiên sử dụng phương pháp Nhịn ăn là sư cô LN, điều trị K hạch cổ (Hodgkin), lành bệnh, rồi hoàn tục (bấy giờ vẫn tốt).</a:t>
            </a:r>
          </a:p>
          <a:p>
            <a:pPr algn="just"/>
            <a:r>
              <a:rPr lang="vi-VN" sz="2400" dirty="0">
                <a:latin typeface="Times New Roman" panose="02020603050405020304" pitchFamily="18" charset="0"/>
                <a:cs typeface="Times New Roman" panose="02020603050405020304" pitchFamily="18" charset="0"/>
              </a:rPr>
              <a:t>-Từ 1994 đến 2004, bản thân có 2 lần viêm đông đặc đáy phổi phải, bệnh cảnh triệu chứng rất giống nhau, đều dùng 7 ngày không ăn để loại bỏ; có 2 lần bị lỵ trực trùng nặng, phải dùng đến 6 ngày nhịn ăn để loại bỏ; 1 lần bị viêm đại tràng cũng phải dùng đến 5 ngày để loại bỏ; còn những bệnh lặt vặt như cảm cúm, sốt không rõ nguyên nhân, rối loạn tiêu hóa, thì nhiều, đều dùng nhịn ăn giải quyết. Có dùng phương pháp nhịn ăn điều trị cho một số bệnh nhân, trong đó có 3 bệnh nhân ác tính : 1 K đại tràng, 1 K hạch (thân sinh của 2 thầy ở Khoa Công nghệ thông tin), và 1 học giả tên VT từng trong Phong trào đấu tranh sinh viên Phật tử.</a:t>
            </a:r>
          </a:p>
        </p:txBody>
      </p:sp>
    </p:spTree>
    <p:extLst>
      <p:ext uri="{BB962C8B-B14F-4D97-AF65-F5344CB8AC3E}">
        <p14:creationId xmlns:p14="http://schemas.microsoft.com/office/powerpoint/2010/main" val="179834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04" y="68095"/>
            <a:ext cx="9984189" cy="6740307"/>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-Năm 2000 có cháu trai đầu, 2001 có cháu trai thứ hai, tập trung nghiên cứu các phương pháp giúp cho các con phát triển không dùng đến thuốc, kể cả thuốc bổ.</a:t>
            </a:r>
          </a:p>
          <a:p>
            <a:pPr algn="just"/>
            <a:r>
              <a:rPr lang="vi-VN" sz="2400" dirty="0">
                <a:latin typeface="Times New Roman" panose="02020603050405020304" pitchFamily="18" charset="0"/>
                <a:cs typeface="Times New Roman" panose="02020603050405020304" pitchFamily="18" charset="0"/>
              </a:rPr>
              <a:t>-Gặp Bs Phạm Thị Xuân Quế (sinh năm 1937) ở nhà bệnh nhân VT năm 2004, đồng cảm về quan điểm điều trị, 2 người cùng nhau mở ra một nơi điều trị cho bệnh nhân trong khuôn viên chừa Diệu Hạnh bằng phương pháp không dùng thuốc ngay năm đó, trong đó ưu tiên cho nhịn ăn điều trị giai đoạn đầu, khi ăn lại cho dùng thực dưỡng Ohsawa, đồng thời dùng tiếng kinh tiếng kệ để giúp bệnh nhân thanh tâm quả dục... Cùng Bác sĩ Quế điều trị cho bệnh nhân ở trung tâm đó được hơn 10 năm, cho gần 800 bệnh nhân, phụ trách toàn bộ về chuyên môn ở đó...</a:t>
            </a:r>
          </a:p>
          <a:p>
            <a:pPr algn="just"/>
            <a:r>
              <a:rPr lang="vi-VN" sz="2400" dirty="0">
                <a:latin typeface="Times New Roman" panose="02020603050405020304" pitchFamily="18" charset="0"/>
                <a:cs typeface="Times New Roman" panose="02020603050405020304" pitchFamily="18" charset="0"/>
              </a:rPr>
              <a:t>-Từ 2015 đến nay, có hướng dẫn điều trị một số ít bệnh nhân tại nhà...</a:t>
            </a:r>
          </a:p>
          <a:p>
            <a:pPr algn="just"/>
            <a:r>
              <a:rPr lang="vi-VN" sz="2400" dirty="0">
                <a:latin typeface="Times New Roman" panose="02020603050405020304" pitchFamily="18" charset="0"/>
                <a:cs typeface="Times New Roman" panose="02020603050405020304" pitchFamily="18" charset="0"/>
              </a:rPr>
              <a:t>-Năm 2020, cả nhà lần lượt nhiễm corona cả 4 người, sau khi thử dương tính, đã lần lượt dùng nhịn ăn để loại bỏ, sau mỗi 5 ngày, thử lại thì về âm tính.</a:t>
            </a:r>
          </a:p>
          <a:p>
            <a:pPr algn="just"/>
            <a:r>
              <a:rPr lang="vi-VN" sz="2400" dirty="0">
                <a:latin typeface="Times New Roman" panose="02020603050405020304" pitchFamily="18" charset="0"/>
                <a:cs typeface="Times New Roman" panose="02020603050405020304" pitchFamily="18" charset="0"/>
              </a:rPr>
              <a:t>-Ngày 24/3/2003 bị tai nạn giao thông: gãy xương đòn, gãy 2 xương sườn, mẻ và rạn xương vai, cùng 11 vết thương phần mềm, các Bác sĩ ở Bệnh vện Quốc tế đề nghị nhập viện gấp để làm phẫu thuật, nhưng xin về, nằm như một con thú hoang bị thương, không ăn không uống trong 6 ngày, ngày thứ 7 lên máy bay ra Hà Nội họp với viện Trần Nhân Tôn theo Dự án Kinh Điển Phương Đông...</a:t>
            </a:r>
          </a:p>
        </p:txBody>
      </p:sp>
    </p:spTree>
    <p:extLst>
      <p:ext uri="{BB962C8B-B14F-4D97-AF65-F5344CB8AC3E}">
        <p14:creationId xmlns:p14="http://schemas.microsoft.com/office/powerpoint/2010/main" val="2882192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781" y="123191"/>
            <a:ext cx="9501810" cy="6001643"/>
          </a:xfrm>
          <a:prstGeom prst="rect">
            <a:avLst/>
          </a:prstGeom>
        </p:spPr>
        <p:txBody>
          <a:bodyPr wrap="square">
            <a:spAutoFit/>
          </a:bodyPr>
          <a:lstStyle/>
          <a:p>
            <a:pPr algn="just"/>
            <a:r>
              <a:rPr lang="vi-VN" sz="2400" dirty="0">
                <a:solidFill>
                  <a:srgbClr val="0070C0"/>
                </a:solidFill>
                <a:latin typeface="Times New Roman" panose="02020603050405020304" pitchFamily="18" charset="0"/>
                <a:cs typeface="Times New Roman" panose="02020603050405020304" pitchFamily="18" charset="0"/>
              </a:rPr>
              <a:t>Phần 2: NHỮNG PHƯƠNG PHÁP THỨC TỈNH TIỀM NĂNG CƠ THỂ ĐỂ PHÒNG NGỪA, ĐIỀU TRỊ TẬT BỆNH VÀ BẢO VỆ SỨC KHỎE ĐÃ SỬ DỤNG</a:t>
            </a:r>
            <a:endParaRPr lang="en-US" sz="2400" dirty="0">
              <a:solidFill>
                <a:srgbClr val="0070C0"/>
              </a:solidFill>
              <a:latin typeface="Times New Roman" panose="02020603050405020304" pitchFamily="18" charset="0"/>
              <a:cs typeface="Times New Roman" panose="02020603050405020304" pitchFamily="18" charset="0"/>
            </a:endParaRPr>
          </a:p>
          <a:p>
            <a:pPr algn="just"/>
            <a:endParaRPr lang="vi-VN" sz="2400" dirty="0">
              <a:latin typeface="Times New Roman" panose="02020603050405020304" pitchFamily="18" charset="0"/>
              <a:cs typeface="Times New Roman" panose="02020603050405020304" pitchFamily="18" charset="0"/>
            </a:endParaRPr>
          </a:p>
          <a:p>
            <a:pPr algn="just"/>
            <a:r>
              <a:rPr lang="vi-VN" sz="2400" b="1" dirty="0">
                <a:latin typeface="Times New Roman" panose="02020603050405020304" pitchFamily="18" charset="0"/>
                <a:cs typeface="Times New Roman" panose="02020603050405020304" pitchFamily="18" charset="0"/>
              </a:rPr>
              <a:t>I.Đặt vấn đề</a:t>
            </a:r>
            <a:r>
              <a:rPr lang="vi-VN" sz="2400" dirty="0">
                <a:latin typeface="Times New Roman" panose="02020603050405020304" pitchFamily="18" charset="0"/>
                <a:cs typeface="Times New Roman" panose="02020603050405020304" pitchFamily="18" charset="0"/>
              </a:rPr>
              <a:t>: Rất nhiều những điều nghịch lý trong xã hội hiện nay trong điều trị tật bệnh. Cũng khá nhiều những gợi ý cho những phương pháp không dùng thuốc, hoàn toàn có thể sống một cuộc đời bình yên như cha ông chúng ta ngày trước...</a:t>
            </a:r>
          </a:p>
          <a:p>
            <a:pPr algn="just"/>
            <a:r>
              <a:rPr lang="vi-VN" sz="2400" b="1" i="1" dirty="0">
                <a:latin typeface="Times New Roman" panose="02020603050405020304" pitchFamily="18" charset="0"/>
                <a:cs typeface="Times New Roman" panose="02020603050405020304" pitchFamily="18" charset="0"/>
              </a:rPr>
              <a:t>1.Y học hiện đại: </a:t>
            </a:r>
          </a:p>
          <a:p>
            <a:pPr algn="just"/>
            <a:r>
              <a:rPr lang="vi-VN" sz="2400" dirty="0">
                <a:latin typeface="Times New Roman" panose="02020603050405020304" pitchFamily="18" charset="0"/>
                <a:cs typeface="Times New Roman" panose="02020603050405020304" pitchFamily="18" charset="0"/>
              </a:rPr>
              <a:t>-Y học hiện đại đã phát triển vô cùng mạnh mẽ, và đặc biệt rực rỡ trong khoảng trăm năm qua, và đi sâu lan rộng trong đời sống con người Việt những thập niên vừa rồi, và nay đã trở thành vũ khí đầu tay để điều trị tật bệnh... Với sự lan tràn của bệnh tật như hiện nay, con người hệ lụy hoàn toàn vào thuốc hóa dược. Con người hiện nay không thể hình dung được sẽ ra sao nếu một ngày thiếu vắng các loại thuốc hóa dược. Câu hỏi là: suốt mấy ngàn năm không có các loại thuốc ấy, tổ tiên ta đã sống như thế nào?</a:t>
            </a:r>
          </a:p>
        </p:txBody>
      </p:sp>
    </p:spTree>
    <p:extLst>
      <p:ext uri="{BB962C8B-B14F-4D97-AF65-F5344CB8AC3E}">
        <p14:creationId xmlns:p14="http://schemas.microsoft.com/office/powerpoint/2010/main" val="89525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848" y="125050"/>
            <a:ext cx="10190922" cy="6817251"/>
          </a:xfrm>
          <a:prstGeom prst="rect">
            <a:avLst/>
          </a:prstGeom>
        </p:spPr>
        <p:txBody>
          <a:bodyPr wrap="square">
            <a:spAutoFit/>
          </a:bodyPr>
          <a:lstStyle/>
          <a:p>
            <a:pPr algn="just"/>
            <a:r>
              <a:rPr lang="vi-VN" sz="2300" dirty="0">
                <a:latin typeface="Times New Roman" panose="02020603050405020304" pitchFamily="18" charset="0"/>
                <a:cs typeface="Times New Roman" panose="02020603050405020304" pitchFamily="18" charset="0"/>
              </a:rPr>
              <a:t>-Một điều cay đắng phải nhìn nhận qua các con số thống kê: cùng với sự phát triển rực rỡ của y học thì bệnh tật lan tràn đến khủng khiếp với một tốc độ chóng mặt: bệnh tật càng tăng về chủng loại bệnh, càng tăng về số người mắc, đối tượng ngày càng trẻ hóa và “toàn diện” bất kể nam phụ lão ấu...</a:t>
            </a:r>
          </a:p>
          <a:p>
            <a:pPr algn="just"/>
            <a:r>
              <a:rPr lang="vi-VN" sz="2300" dirty="0">
                <a:latin typeface="Times New Roman" panose="02020603050405020304" pitchFamily="18" charset="0"/>
                <a:cs typeface="Times New Roman" panose="02020603050405020304" pitchFamily="18" charset="0"/>
              </a:rPr>
              <a:t>-Những biến chứng trong điều trị xu hướng tăng cao về số lượng, về tỷ lệ điều trị, càng đa dạng và trầm trọng... Đơn cử bệnh Tiểu đường, Cao huyết áp, Tim mạch, Tai biến, Loét dạ dày...: bệnh cảnh điển hình từ 30 năm trước và ngày nay cũng không có gì khác, chỉ là biến chứng nặng nề hơn...</a:t>
            </a:r>
          </a:p>
          <a:p>
            <a:pPr algn="just"/>
            <a:r>
              <a:rPr lang="vi-VN" sz="2300" dirty="0">
                <a:latin typeface="Times New Roman" panose="02020603050405020304" pitchFamily="18" charset="0"/>
                <a:cs typeface="Times New Roman" panose="02020603050405020304" pitchFamily="18" charset="0"/>
              </a:rPr>
              <a:t>-Một điều suy xét: y học hiện đại vô cùng thành công trong chữa trị ngoại khoa cho con người, đặc biệt là khi can thiệp các hình thức ngoại khoa để giải quyết những thương tổn có tính tai nạn, chấn thương. Khoa học có thể nối lại chân tay đã đứt lìa, thay tim thay thận, phục hồi những chấn thương đa phủ tạng... là quá vĩ đại, nhưng khi điều trị bằng hóa dược thì đa phần điều gặp vấn đề, hầu như đều lọt vào một vòng xoắn luẫn quẫn không gỡ được. Nhìn chung, nếu chỉnh sửa con người như chỉnh sửa một cái máy trong ngoại khoa thì y học thành công quá rực rỡ, nhưng nếu đưa hóa dược qua máu để đến từng tế bào thì lại động chạm đến tính tổng thể của cơ thể... Điều này cũng gợi ý rằng có một lực điều hành 75 ngàn tỷ tế bào hoạt động hết sức vi tế, sẽ rất khó để can thiệp vào... Và cũng gợi ý: nguyên nhân của bệnh không phải chỉ là một nguyên nhân đơn lẻ...</a:t>
            </a:r>
          </a:p>
        </p:txBody>
      </p:sp>
    </p:spTree>
    <p:extLst>
      <p:ext uri="{BB962C8B-B14F-4D97-AF65-F5344CB8AC3E}">
        <p14:creationId xmlns:p14="http://schemas.microsoft.com/office/powerpoint/2010/main" val="1857086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198" y="215279"/>
            <a:ext cx="8953169" cy="6001643"/>
          </a:xfrm>
          <a:prstGeom prst="rect">
            <a:avLst/>
          </a:prstGeom>
        </p:spPr>
        <p:txBody>
          <a:bodyPr wrap="square">
            <a:spAutoFit/>
          </a:bodyPr>
          <a:lstStyle/>
          <a:p>
            <a:pPr algn="just"/>
            <a:r>
              <a:rPr lang="vi-VN" sz="2400" b="1" i="1" dirty="0">
                <a:latin typeface="Times New Roman" panose="02020603050405020304" pitchFamily="18" charset="0"/>
                <a:cs typeface="Times New Roman" panose="02020603050405020304" pitchFamily="18" charset="0"/>
              </a:rPr>
              <a:t>2.Y học cổ truyền: </a:t>
            </a:r>
          </a:p>
          <a:p>
            <a:pPr algn="just"/>
            <a:r>
              <a:rPr lang="vi-VN" sz="2400" dirty="0">
                <a:latin typeface="Times New Roman" panose="02020603050405020304" pitchFamily="18" charset="0"/>
                <a:cs typeface="Times New Roman" panose="02020603050405020304" pitchFamily="18" charset="0"/>
              </a:rPr>
              <a:t>-Nhân sinh tiểu thiên địa</a:t>
            </a:r>
          </a:p>
          <a:p>
            <a:pPr algn="just"/>
            <a:r>
              <a:rPr lang="vi-VN" sz="2400" dirty="0">
                <a:latin typeface="Times New Roman" panose="02020603050405020304" pitchFamily="18" charset="0"/>
                <a:cs typeface="Times New Roman" panose="02020603050405020304" pitchFamily="18" charset="0"/>
              </a:rPr>
              <a:t>-Chính khí nội tồn, tà bất khả can; </a:t>
            </a:r>
          </a:p>
          <a:p>
            <a:pPr algn="just"/>
            <a:r>
              <a:rPr lang="vi-VN" sz="2400" dirty="0">
                <a:latin typeface="Times New Roman" panose="02020603050405020304" pitchFamily="18" charset="0"/>
                <a:cs typeface="Times New Roman" panose="02020603050405020304" pitchFamily="18" charset="0"/>
              </a:rPr>
              <a:t>-Điềm đạm hư vô chân khí tòng chi, tinh thần nội thủ bệnh an tòng lai.</a:t>
            </a:r>
          </a:p>
          <a:p>
            <a:pPr algn="just"/>
            <a:r>
              <a:rPr lang="vi-VN" sz="2400" dirty="0">
                <a:latin typeface="Times New Roman" panose="02020603050405020304" pitchFamily="18" charset="0"/>
                <a:cs typeface="Times New Roman" panose="02020603050405020304" pitchFamily="18" charset="0"/>
              </a:rPr>
              <a:t>-Bế tinh, dưỡng khí, tồn thần. Thanh tâm, quả dục, thủ chân, luyện hình!</a:t>
            </a:r>
          </a:p>
          <a:p>
            <a:pPr algn="just"/>
            <a:r>
              <a:rPr lang="vi-VN" sz="2400" dirty="0">
                <a:latin typeface="Times New Roman" panose="02020603050405020304" pitchFamily="18" charset="0"/>
                <a:cs typeface="Times New Roman" panose="02020603050405020304" pitchFamily="18" charset="0"/>
              </a:rPr>
              <a:t>Tất cả đều nhắm đến tính tổng thể trong điều trị</a:t>
            </a:r>
          </a:p>
          <a:p>
            <a:pPr algn="just"/>
            <a:r>
              <a:rPr lang="vi-VN" sz="2400" b="1" i="1" dirty="0">
                <a:latin typeface="Times New Roman" panose="02020603050405020304" pitchFamily="18" charset="0"/>
                <a:cs typeface="Times New Roman" panose="02020603050405020304" pitchFamily="18" charset="0"/>
              </a:rPr>
              <a:t>3.Bài học thiên nhiên</a:t>
            </a:r>
          </a:p>
          <a:p>
            <a:pPr algn="just"/>
            <a:r>
              <a:rPr lang="vi-VN" sz="2400" dirty="0">
                <a:latin typeface="Times New Roman" panose="02020603050405020304" pitchFamily="18" charset="0"/>
                <a:cs typeface="Times New Roman" panose="02020603050405020304" pitchFamily="18" charset="0"/>
              </a:rPr>
              <a:t>-Tất cả động vật cấp cao đều có thành phần cấu tạo tương đương với con người nhưng không có bệnh như con người, điều này gợi ý cho bệnh tật con người liên quan đến khả năng con người mà muôn loài không có được!</a:t>
            </a:r>
          </a:p>
          <a:p>
            <a:pPr algn="just"/>
            <a:r>
              <a:rPr lang="vi-VN" sz="2400" dirty="0">
                <a:latin typeface="Times New Roman" panose="02020603050405020304" pitchFamily="18" charset="0"/>
                <a:cs typeface="Times New Roman" panose="02020603050405020304" pitchFamily="18" charset="0"/>
              </a:rPr>
              <a:t>-Ngay cả các loại bệnh nhiễm trùng, các loài vật hoang dã cũng không mắc phải mặc dù thương xuyên tiếp xúc với các tác nhân...</a:t>
            </a:r>
          </a:p>
          <a:p>
            <a:pPr algn="just"/>
            <a:r>
              <a:rPr lang="vi-VN" sz="2400" dirty="0">
                <a:latin typeface="Times New Roman" panose="02020603050405020304" pitchFamily="18" charset="0"/>
                <a:cs typeface="Times New Roman" panose="02020603050405020304" pitchFamily="18" charset="0"/>
              </a:rPr>
              <a:t>-Sau một lần đánh nhau, các loài bị thương tích đền về hang nằm, không ăn không uống, các vết thương tự lành...</a:t>
            </a:r>
          </a:p>
        </p:txBody>
      </p:sp>
    </p:spTree>
    <p:extLst>
      <p:ext uri="{BB962C8B-B14F-4D97-AF65-F5344CB8AC3E}">
        <p14:creationId xmlns:p14="http://schemas.microsoft.com/office/powerpoint/2010/main" val="13879722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73</TotalTime>
  <Words>12244</Words>
  <Application>Microsoft Macintosh PowerPoint</Application>
  <PresentationFormat>Widescreen</PresentationFormat>
  <Paragraphs>210</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Microsoft Office User</cp:lastModifiedBy>
  <cp:revision>11</cp:revision>
  <dcterms:created xsi:type="dcterms:W3CDTF">2025-04-15T15:04:34Z</dcterms:created>
  <dcterms:modified xsi:type="dcterms:W3CDTF">2025-04-22T03:39:41Z</dcterms:modified>
</cp:coreProperties>
</file>